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Lst>
  <p:handoutMasterIdLst>
    <p:handoutMasterId r:id="rId42"/>
  </p:handoutMasterIdLst>
  <p:sldIdLst>
    <p:sldId id="279" r:id="rId4"/>
    <p:sldId id="284" r:id="rId5"/>
    <p:sldId id="262" r:id="rId6"/>
    <p:sldId id="273" r:id="rId7"/>
    <p:sldId id="264" r:id="rId8"/>
    <p:sldId id="265" r:id="rId9"/>
    <p:sldId id="266" r:id="rId10"/>
    <p:sldId id="267" r:id="rId11"/>
    <p:sldId id="277" r:id="rId12"/>
    <p:sldId id="276" r:id="rId13"/>
    <p:sldId id="285" r:id="rId14"/>
    <p:sldId id="263" r:id="rId15"/>
    <p:sldId id="268" r:id="rId16"/>
    <p:sldId id="269" r:id="rId17"/>
    <p:sldId id="260" r:id="rId18"/>
    <p:sldId id="270" r:id="rId19"/>
    <p:sldId id="271" r:id="rId20"/>
    <p:sldId id="272" r:id="rId21"/>
    <p:sldId id="286" r:id="rId22"/>
    <p:sldId id="287" r:id="rId23"/>
    <p:sldId id="288" r:id="rId24"/>
    <p:sldId id="289" r:id="rId25"/>
    <p:sldId id="290" r:id="rId26"/>
    <p:sldId id="291" r:id="rId27"/>
    <p:sldId id="292" r:id="rId28"/>
    <p:sldId id="293" r:id="rId29"/>
    <p:sldId id="261" r:id="rId30"/>
    <p:sldId id="259" r:id="rId31"/>
    <p:sldId id="274" r:id="rId32"/>
    <p:sldId id="258" r:id="rId33"/>
    <p:sldId id="275" r:id="rId34"/>
    <p:sldId id="278" r:id="rId35"/>
    <p:sldId id="296" r:id="rId36"/>
    <p:sldId id="294" r:id="rId37"/>
    <p:sldId id="295" r:id="rId38"/>
    <p:sldId id="297" r:id="rId39"/>
    <p:sldId id="299" r:id="rId40"/>
    <p:sldId id="300" r:id="rId41"/>
  </p:sldIdLst>
  <p:sldSz cx="9144000" cy="6858000" type="screen4x3"/>
  <p:notesSz cx="6669088" cy="992822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79150" y="0"/>
            <a:ext cx="2889938" cy="496411"/>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44" y="0"/>
            <a:ext cx="2889938" cy="496411"/>
          </a:xfrm>
          <a:prstGeom prst="rect">
            <a:avLst/>
          </a:prstGeom>
        </p:spPr>
        <p:txBody>
          <a:bodyPr vert="horz" lIns="91440" tIns="45720" rIns="91440" bIns="45720" rtlCol="1"/>
          <a:lstStyle>
            <a:lvl1pPr algn="l">
              <a:defRPr sz="1200"/>
            </a:lvl1pPr>
          </a:lstStyle>
          <a:p>
            <a:fld id="{645AF590-95B1-40F6-8535-1A0467CA3898}" type="datetimeFigureOut">
              <a:rPr lang="he-IL" smtClean="0"/>
              <a:pPr/>
              <a:t>א'/תמוז/תשע"ט</a:t>
            </a:fld>
            <a:endParaRPr lang="he-IL"/>
          </a:p>
        </p:txBody>
      </p:sp>
      <p:sp>
        <p:nvSpPr>
          <p:cNvPr id="4" name="מציין מיקום של כותרת תחתונה 3"/>
          <p:cNvSpPr>
            <a:spLocks noGrp="1"/>
          </p:cNvSpPr>
          <p:nvPr>
            <p:ph type="ftr" sz="quarter" idx="2"/>
          </p:nvPr>
        </p:nvSpPr>
        <p:spPr>
          <a:xfrm>
            <a:off x="3779150" y="9430091"/>
            <a:ext cx="2889938" cy="496411"/>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44" y="9430091"/>
            <a:ext cx="2889938" cy="496411"/>
          </a:xfrm>
          <a:prstGeom prst="rect">
            <a:avLst/>
          </a:prstGeom>
        </p:spPr>
        <p:txBody>
          <a:bodyPr vert="horz" lIns="91440" tIns="45720" rIns="91440" bIns="45720" rtlCol="1" anchor="b"/>
          <a:lstStyle>
            <a:lvl1pPr algn="l">
              <a:defRPr sz="1200"/>
            </a:lvl1pPr>
          </a:lstStyle>
          <a:p>
            <a:fld id="{FFFBEFAD-75AF-4699-9D65-A47D95646F82}" type="slidenum">
              <a:rPr lang="he-IL" smtClean="0"/>
              <a:pPr/>
              <a:t>‹#›</a:t>
            </a:fld>
            <a:endParaRPr lang="he-IL"/>
          </a:p>
        </p:txBody>
      </p:sp>
    </p:spTree>
    <p:extLst>
      <p:ext uri="{BB962C8B-B14F-4D97-AF65-F5344CB8AC3E}">
        <p14:creationId xmlns:p14="http://schemas.microsoft.com/office/powerpoint/2010/main" val="16149574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E6B0DBCD-46B8-4432-848E-F7C5F2AB2BD4}" type="datetimeFigureOut">
              <a:rPr lang="he-IL" smtClean="0"/>
              <a:pPr/>
              <a:t>א'/תמוז/תשע"ט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75E0954-BEEA-420B-8F51-D11594F5CC2A}" type="slidenum">
              <a:rPr lang="he-IL" smtClean="0"/>
              <a:pPr/>
              <a:t>‹#›</a:t>
            </a:fld>
            <a:endParaRPr lang="he-IL"/>
          </a:p>
        </p:txBody>
      </p:sp>
    </p:spTree>
    <p:extLst>
      <p:ext uri="{BB962C8B-B14F-4D97-AF65-F5344CB8AC3E}">
        <p14:creationId xmlns:p14="http://schemas.microsoft.com/office/powerpoint/2010/main" val="3043238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6B0DBCD-46B8-4432-848E-F7C5F2AB2BD4}" type="datetimeFigureOut">
              <a:rPr lang="he-IL" smtClean="0"/>
              <a:pPr/>
              <a:t>א'/תמוז/תשע"ט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75E0954-BEEA-420B-8F51-D11594F5CC2A}" type="slidenum">
              <a:rPr lang="he-IL" smtClean="0"/>
              <a:pPr/>
              <a:t>‹#›</a:t>
            </a:fld>
            <a:endParaRPr lang="he-IL"/>
          </a:p>
        </p:txBody>
      </p:sp>
    </p:spTree>
    <p:extLst>
      <p:ext uri="{BB962C8B-B14F-4D97-AF65-F5344CB8AC3E}">
        <p14:creationId xmlns:p14="http://schemas.microsoft.com/office/powerpoint/2010/main" val="868746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6B0DBCD-46B8-4432-848E-F7C5F2AB2BD4}" type="datetimeFigureOut">
              <a:rPr lang="he-IL" smtClean="0"/>
              <a:pPr/>
              <a:t>א'/תמוז/תשע"ט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75E0954-BEEA-420B-8F51-D11594F5CC2A}" type="slidenum">
              <a:rPr lang="he-IL" smtClean="0"/>
              <a:pPr/>
              <a:t>‹#›</a:t>
            </a:fld>
            <a:endParaRPr lang="he-IL"/>
          </a:p>
        </p:txBody>
      </p:sp>
    </p:spTree>
    <p:extLst>
      <p:ext uri="{BB962C8B-B14F-4D97-AF65-F5344CB8AC3E}">
        <p14:creationId xmlns:p14="http://schemas.microsoft.com/office/powerpoint/2010/main" val="1085893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625106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573260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3525238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437877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387545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606054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4224715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549339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6B0DBCD-46B8-4432-848E-F7C5F2AB2BD4}" type="datetimeFigureOut">
              <a:rPr lang="he-IL" smtClean="0"/>
              <a:pPr/>
              <a:t>א'/תמוז/תשע"ט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75E0954-BEEA-420B-8F51-D11594F5CC2A}" type="slidenum">
              <a:rPr lang="he-IL" smtClean="0"/>
              <a:pPr/>
              <a:t>‹#›</a:t>
            </a:fld>
            <a:endParaRPr lang="he-IL"/>
          </a:p>
        </p:txBody>
      </p:sp>
    </p:spTree>
    <p:extLst>
      <p:ext uri="{BB962C8B-B14F-4D97-AF65-F5344CB8AC3E}">
        <p14:creationId xmlns:p14="http://schemas.microsoft.com/office/powerpoint/2010/main" val="18979016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2275216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7132229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440499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33"/>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4422905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9183770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8"/>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9119913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6962849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7630581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4739824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194656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E6B0DBCD-46B8-4432-848E-F7C5F2AB2BD4}" type="datetimeFigureOut">
              <a:rPr lang="he-IL" smtClean="0"/>
              <a:pPr/>
              <a:t>א'/תמוז/תשע"ט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75E0954-BEEA-420B-8F51-D11594F5CC2A}" type="slidenum">
              <a:rPr lang="he-IL" smtClean="0"/>
              <a:pPr/>
              <a:t>‹#›</a:t>
            </a:fld>
            <a:endParaRPr lang="he-IL"/>
          </a:p>
        </p:txBody>
      </p:sp>
    </p:spTree>
    <p:extLst>
      <p:ext uri="{BB962C8B-B14F-4D97-AF65-F5344CB8AC3E}">
        <p14:creationId xmlns:p14="http://schemas.microsoft.com/office/powerpoint/2010/main" val="15157360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2"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1276124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6964594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40833508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6"/>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46"/>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24498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E6B0DBCD-46B8-4432-848E-F7C5F2AB2BD4}" type="datetimeFigureOut">
              <a:rPr lang="he-IL" smtClean="0"/>
              <a:pPr/>
              <a:t>א'/תמוז/תשע"ט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75E0954-BEEA-420B-8F51-D11594F5CC2A}" type="slidenum">
              <a:rPr lang="he-IL" smtClean="0"/>
              <a:pPr/>
              <a:t>‹#›</a:t>
            </a:fld>
            <a:endParaRPr lang="he-IL"/>
          </a:p>
        </p:txBody>
      </p:sp>
    </p:spTree>
    <p:extLst>
      <p:ext uri="{BB962C8B-B14F-4D97-AF65-F5344CB8AC3E}">
        <p14:creationId xmlns:p14="http://schemas.microsoft.com/office/powerpoint/2010/main" val="1406966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6B0DBCD-46B8-4432-848E-F7C5F2AB2BD4}" type="datetimeFigureOut">
              <a:rPr lang="he-IL" smtClean="0"/>
              <a:pPr/>
              <a:t>א'/תמוז/תשע"ט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075E0954-BEEA-420B-8F51-D11594F5CC2A}" type="slidenum">
              <a:rPr lang="he-IL" smtClean="0"/>
              <a:pPr/>
              <a:t>‹#›</a:t>
            </a:fld>
            <a:endParaRPr lang="he-IL"/>
          </a:p>
        </p:txBody>
      </p:sp>
    </p:spTree>
    <p:extLst>
      <p:ext uri="{BB962C8B-B14F-4D97-AF65-F5344CB8AC3E}">
        <p14:creationId xmlns:p14="http://schemas.microsoft.com/office/powerpoint/2010/main" val="1049318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E6B0DBCD-46B8-4432-848E-F7C5F2AB2BD4}" type="datetimeFigureOut">
              <a:rPr lang="he-IL" smtClean="0"/>
              <a:pPr/>
              <a:t>א'/תמוז/תשע"ט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075E0954-BEEA-420B-8F51-D11594F5CC2A}" type="slidenum">
              <a:rPr lang="he-IL" smtClean="0"/>
              <a:pPr/>
              <a:t>‹#›</a:t>
            </a:fld>
            <a:endParaRPr lang="he-IL"/>
          </a:p>
        </p:txBody>
      </p:sp>
    </p:spTree>
    <p:extLst>
      <p:ext uri="{BB962C8B-B14F-4D97-AF65-F5344CB8AC3E}">
        <p14:creationId xmlns:p14="http://schemas.microsoft.com/office/powerpoint/2010/main" val="3676832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6B0DBCD-46B8-4432-848E-F7C5F2AB2BD4}" type="datetimeFigureOut">
              <a:rPr lang="he-IL" smtClean="0"/>
              <a:pPr/>
              <a:t>א'/תמוז/תשע"ט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075E0954-BEEA-420B-8F51-D11594F5CC2A}" type="slidenum">
              <a:rPr lang="he-IL" smtClean="0"/>
              <a:pPr/>
              <a:t>‹#›</a:t>
            </a:fld>
            <a:endParaRPr lang="he-IL"/>
          </a:p>
        </p:txBody>
      </p:sp>
    </p:spTree>
    <p:extLst>
      <p:ext uri="{BB962C8B-B14F-4D97-AF65-F5344CB8AC3E}">
        <p14:creationId xmlns:p14="http://schemas.microsoft.com/office/powerpoint/2010/main" val="42197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6B0DBCD-46B8-4432-848E-F7C5F2AB2BD4}" type="datetimeFigureOut">
              <a:rPr lang="he-IL" smtClean="0"/>
              <a:pPr/>
              <a:t>א'/תמוז/תשע"ט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75E0954-BEEA-420B-8F51-D11594F5CC2A}" type="slidenum">
              <a:rPr lang="he-IL" smtClean="0"/>
              <a:pPr/>
              <a:t>‹#›</a:t>
            </a:fld>
            <a:endParaRPr lang="he-IL"/>
          </a:p>
        </p:txBody>
      </p:sp>
    </p:spTree>
    <p:extLst>
      <p:ext uri="{BB962C8B-B14F-4D97-AF65-F5344CB8AC3E}">
        <p14:creationId xmlns:p14="http://schemas.microsoft.com/office/powerpoint/2010/main" val="3334116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6B0DBCD-46B8-4432-848E-F7C5F2AB2BD4}" type="datetimeFigureOut">
              <a:rPr lang="he-IL" smtClean="0"/>
              <a:pPr/>
              <a:t>א'/תמוז/תשע"ט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75E0954-BEEA-420B-8F51-D11594F5CC2A}" type="slidenum">
              <a:rPr lang="he-IL" smtClean="0"/>
              <a:pPr/>
              <a:t>‹#›</a:t>
            </a:fld>
            <a:endParaRPr lang="he-IL"/>
          </a:p>
        </p:txBody>
      </p:sp>
    </p:spTree>
    <p:extLst>
      <p:ext uri="{BB962C8B-B14F-4D97-AF65-F5344CB8AC3E}">
        <p14:creationId xmlns:p14="http://schemas.microsoft.com/office/powerpoint/2010/main" val="209343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B0DBCD-46B8-4432-848E-F7C5F2AB2BD4}" type="datetimeFigureOut">
              <a:rPr lang="he-IL" smtClean="0"/>
              <a:pPr/>
              <a:t>א'/תמוז/תשע"ט</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75E0954-BEEA-420B-8F51-D11594F5CC2A}" type="slidenum">
              <a:rPr lang="he-IL" smtClean="0"/>
              <a:pPr/>
              <a:t>‹#›</a:t>
            </a:fld>
            <a:endParaRPr lang="he-IL"/>
          </a:p>
        </p:txBody>
      </p:sp>
    </p:spTree>
    <p:extLst>
      <p:ext uri="{BB962C8B-B14F-4D97-AF65-F5344CB8AC3E}">
        <p14:creationId xmlns:p14="http://schemas.microsoft.com/office/powerpoint/2010/main" val="2711716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000"/>
            <a:lum/>
          </a:blip>
          <a:srcRect/>
          <a:stretch>
            <a:fillRect t="29000"/>
          </a:stretch>
        </a:blip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solidFill>
                <a:prstClr val="black">
                  <a:tint val="75000"/>
                </a:prstClr>
              </a:solidFill>
            </a:endParaRPr>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8635661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000"/>
            <a:lum/>
          </a:blip>
          <a:srcRect/>
          <a:stretch>
            <a:fillRect t="29000"/>
          </a:stretch>
        </a:blip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6"/>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8"/>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62603E7-539B-4389-9B04-6FB2487384E9}" type="datetimeFigureOut">
              <a:rPr lang="he-IL" smtClean="0">
                <a:solidFill>
                  <a:prstClr val="black">
                    <a:tint val="75000"/>
                  </a:prstClr>
                </a:solidFill>
              </a:rPr>
              <a:pPr/>
              <a:t>א'/תמוז/תשע"ט</a:t>
            </a:fld>
            <a:endParaRPr lang="he-IL">
              <a:solidFill>
                <a:prstClr val="black">
                  <a:tint val="75000"/>
                </a:prstClr>
              </a:solidFill>
            </a:endParaRPr>
          </a:p>
        </p:txBody>
      </p:sp>
      <p:sp>
        <p:nvSpPr>
          <p:cNvPr id="5" name="מציין מיקום של כותרת תחתונה 4"/>
          <p:cNvSpPr>
            <a:spLocks noGrp="1"/>
          </p:cNvSpPr>
          <p:nvPr>
            <p:ph type="ftr" sz="quarter" idx="3"/>
          </p:nvPr>
        </p:nvSpPr>
        <p:spPr>
          <a:xfrm>
            <a:off x="3124200" y="6356358"/>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solidFill>
                <a:prstClr val="black">
                  <a:tint val="75000"/>
                </a:prstClr>
              </a:solidFill>
            </a:endParaRPr>
          </a:p>
        </p:txBody>
      </p:sp>
      <p:sp>
        <p:nvSpPr>
          <p:cNvPr id="6" name="מציין מיקום של מספר שקופית 5"/>
          <p:cNvSpPr>
            <a:spLocks noGrp="1"/>
          </p:cNvSpPr>
          <p:nvPr>
            <p:ph type="sldNum" sz="quarter" idx="4"/>
          </p:nvPr>
        </p:nvSpPr>
        <p:spPr>
          <a:xfrm>
            <a:off x="457200" y="6356358"/>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181666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af@asafplaw.co.il" TargetMode="External"/><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evo.co.il/law/74020/8.a.4" TargetMode="External"/><Relationship Id="rId2" Type="http://schemas.openxmlformats.org/officeDocument/2006/relationships/hyperlink" Target="http://www.nevo.co.il/law/74020/8.a.3" TargetMode="External"/><Relationship Id="rId1" Type="http://schemas.openxmlformats.org/officeDocument/2006/relationships/slideLayout" Target="../slideLayouts/slideLayout2.xml"/><Relationship Id="rId4" Type="http://schemas.openxmlformats.org/officeDocument/2006/relationships/hyperlink" Target="http://www.nevo.co.il/law/74020/17"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nevo.co.il/links/psika/?link=%F8%F2%E0%2010052/02&amp;Pvol=%F0%E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hyperlink" Target="http://www.nevo.co.il/links/psika/?link=&#1512;&#1506;&#1488;%204556/94&amp;Pvol=&#1502;&#1496;" TargetMode="Externa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hyperlink" Target="http://www.nevo.co.il/links/psika/?link=&#1512;&#1506;&#1488;%206762/12" TargetMode="External"/><Relationship Id="rId2" Type="http://schemas.openxmlformats.org/officeDocument/2006/relationships/hyperlink" Target="http://www.nevo.co.il/links/psika/?link=&#1512;&#1506;&#1488;%202616/03&amp;Pvol=&#1504;&#1496;" TargetMode="External"/><Relationship Id="rId1" Type="http://schemas.openxmlformats.org/officeDocument/2006/relationships/slideLayout" Target="../slideLayouts/slideLayout24.xml"/><Relationship Id="rId5" Type="http://schemas.openxmlformats.org/officeDocument/2006/relationships/hyperlink" Target="http://www.nevo.co.il/law_html/law01/999_586.htm" TargetMode="External"/><Relationship Id="rId4" Type="http://schemas.openxmlformats.org/officeDocument/2006/relationships/hyperlink" Target="http://www.nevo.co.il/links/psika/?link=&#1512;&#1506;&#1488;%204778/12"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hyperlink" Target="http://www.nevo.co.il/links/psika/?link=&#1506;&#1488;%203604/02&amp;Pvol=&#1504;&#1493;" TargetMode="External"/><Relationship Id="rId2" Type="http://schemas.openxmlformats.org/officeDocument/2006/relationships/hyperlink" Target="http://www.nevo.co.il/law_html/law01/055_060.htm" TargetMode="External"/><Relationship Id="rId1" Type="http://schemas.openxmlformats.org/officeDocument/2006/relationships/slideLayout" Target="../slideLayouts/slideLayout24.xml"/><Relationship Id="rId5" Type="http://schemas.openxmlformats.org/officeDocument/2006/relationships/hyperlink" Target="http://www.nevo.co.il/links/psika/?link=&#1506;&#1488;%2010861/03" TargetMode="External"/><Relationship Id="rId4" Type="http://schemas.openxmlformats.org/officeDocument/2006/relationships/hyperlink" Target="http://www.nevo.co.il/links/psika/?link=&#1512;&#1506;&#1488;%208205/08"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mailto:asaf@asafplaw.co.i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evo.co.il/law_html/law01/999_586.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4000"/>
            <a:lum/>
          </a:blip>
          <a:srcRect/>
          <a:stretch>
            <a:fillRect l="-1000" t="-1000" r="-1000" b="78000"/>
          </a:stretch>
        </a:blipFill>
        <a:effectLst/>
      </p:bgPr>
    </p:bg>
    <p:spTree>
      <p:nvGrpSpPr>
        <p:cNvPr id="1" name=""/>
        <p:cNvGrpSpPr/>
        <p:nvPr/>
      </p:nvGrpSpPr>
      <p:grpSpPr>
        <a:xfrm>
          <a:off x="0" y="0"/>
          <a:ext cx="0" cy="0"/>
          <a:chOff x="0" y="0"/>
          <a:chExt cx="0" cy="0"/>
        </a:xfrm>
      </p:grpSpPr>
      <p:sp>
        <p:nvSpPr>
          <p:cNvPr id="4" name="מלבן 3"/>
          <p:cNvSpPr/>
          <p:nvPr/>
        </p:nvSpPr>
        <p:spPr>
          <a:xfrm>
            <a:off x="1747865" y="1863691"/>
            <a:ext cx="5650906" cy="1446550"/>
          </a:xfrm>
          <a:prstGeom prst="rect">
            <a:avLst/>
          </a:prstGeom>
          <a:noFill/>
        </p:spPr>
        <p:txBody>
          <a:bodyPr wrap="none" lIns="91440" tIns="45720" rIns="91440" bIns="45720">
            <a:spAutoFit/>
          </a:bodyPr>
          <a:lstStyle/>
          <a:p>
            <a:pPr algn="ctr"/>
            <a:r>
              <a:rPr lang="he-IL" sz="4400" b="1" dirty="0">
                <a:solidFill>
                  <a:prstClr val="black"/>
                </a:solidFill>
                <a:latin typeface="Narkisim" panose="020E0502050101010101" pitchFamily="34" charset="-79"/>
                <a:ea typeface="+mj-ea"/>
                <a:cs typeface="Narkisim" panose="020E0502050101010101" pitchFamily="34" charset="-79"/>
              </a:rPr>
              <a:t>הליכים מיוחדים </a:t>
            </a:r>
            <a:r>
              <a:rPr lang="he-IL" sz="4400" b="1" dirty="0" smtClean="0">
                <a:solidFill>
                  <a:prstClr val="black"/>
                </a:solidFill>
                <a:latin typeface="Narkisim" panose="020E0502050101010101" pitchFamily="34" charset="-79"/>
                <a:ea typeface="+mj-ea"/>
                <a:cs typeface="Narkisim" panose="020E0502050101010101" pitchFamily="34" charset="-79"/>
              </a:rPr>
              <a:t>וסדרי דין </a:t>
            </a:r>
          </a:p>
          <a:p>
            <a:pPr algn="ctr"/>
            <a:r>
              <a:rPr lang="he-IL" sz="4400" b="1" dirty="0" smtClean="0">
                <a:solidFill>
                  <a:prstClr val="black"/>
                </a:solidFill>
                <a:latin typeface="Narkisim" panose="020E0502050101010101" pitchFamily="34" charset="-79"/>
                <a:ea typeface="+mj-ea"/>
                <a:cs typeface="Narkisim" panose="020E0502050101010101" pitchFamily="34" charset="-79"/>
              </a:rPr>
              <a:t>בתובענות </a:t>
            </a:r>
            <a:r>
              <a:rPr lang="he-IL" sz="4400" b="1" dirty="0">
                <a:solidFill>
                  <a:prstClr val="black"/>
                </a:solidFill>
                <a:latin typeface="Narkisim" panose="020E0502050101010101" pitchFamily="34" charset="-79"/>
                <a:ea typeface="+mj-ea"/>
                <a:cs typeface="Narkisim" panose="020E0502050101010101" pitchFamily="34" charset="-79"/>
              </a:rPr>
              <a:t>ייצוגיות </a:t>
            </a:r>
            <a:endParaRPr lang="he-IL"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Narkisim" panose="020E0502050101010101" pitchFamily="34" charset="-79"/>
              <a:cs typeface="Narkisim" panose="020E0502050101010101" pitchFamily="34" charset="-79"/>
            </a:endParaRPr>
          </a:p>
        </p:txBody>
      </p:sp>
      <p:sp>
        <p:nvSpPr>
          <p:cNvPr id="2" name="מלבן 1"/>
          <p:cNvSpPr/>
          <p:nvPr/>
        </p:nvSpPr>
        <p:spPr>
          <a:xfrm>
            <a:off x="2286000" y="3284984"/>
            <a:ext cx="4572000" cy="2215991"/>
          </a:xfrm>
          <a:prstGeom prst="rect">
            <a:avLst/>
          </a:prstGeom>
        </p:spPr>
        <p:txBody>
          <a:bodyPr>
            <a:spAutoFit/>
          </a:bodyPr>
          <a:lstStyle/>
          <a:p>
            <a:pPr algn="ctr"/>
            <a:endParaRPr lang="he-IL" sz="2400" dirty="0" smtClean="0"/>
          </a:p>
          <a:p>
            <a:pPr algn="ctr"/>
            <a:r>
              <a:rPr lang="he-IL" sz="2400" dirty="0" smtClean="0"/>
              <a:t>השתלמות עומק מתחילים </a:t>
            </a:r>
          </a:p>
          <a:p>
            <a:pPr algn="ctr"/>
            <a:r>
              <a:rPr lang="he-IL" sz="2400" dirty="0" smtClean="0"/>
              <a:t>תובענות </a:t>
            </a:r>
            <a:r>
              <a:rPr lang="he-IL" sz="2400" dirty="0"/>
              <a:t>ייצוגיות</a:t>
            </a:r>
          </a:p>
          <a:p>
            <a:pPr algn="ctr"/>
            <a:r>
              <a:rPr lang="he-IL" sz="2400" dirty="0"/>
              <a:t>מרכז הלכה ומעשה </a:t>
            </a:r>
          </a:p>
          <a:p>
            <a:pPr algn="ctr"/>
            <a:endParaRPr lang="he-IL" sz="2400" dirty="0"/>
          </a:p>
          <a:p>
            <a:pPr algn="ctr"/>
            <a:r>
              <a:rPr lang="en-US" dirty="0" smtClean="0">
                <a:hlinkClick r:id="rId3"/>
              </a:rPr>
              <a:t>asaf@asafplaw.co.il</a:t>
            </a:r>
            <a:r>
              <a:rPr lang="en-US" dirty="0" smtClean="0"/>
              <a:t> </a:t>
            </a:r>
            <a:endParaRPr lang="he-IL" dirty="0"/>
          </a:p>
        </p:txBody>
      </p:sp>
    </p:spTree>
    <p:extLst>
      <p:ext uri="{BB962C8B-B14F-4D97-AF65-F5344CB8AC3E}">
        <p14:creationId xmlns:p14="http://schemas.microsoft.com/office/powerpoint/2010/main" val="23549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Narkisim" panose="020E0502050101010101" pitchFamily="34" charset="-79"/>
                <a:cs typeface="Narkisim" panose="020E0502050101010101" pitchFamily="34" charset="-79"/>
              </a:rPr>
              <a:t>המשך תום לב / ייצוג הולם</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fontScale="70000" lnSpcReduction="20000"/>
          </a:bodyPr>
          <a:lstStyle/>
          <a:p>
            <a:pPr marL="0" lvl="0" indent="0" algn="just">
              <a:buNone/>
            </a:pPr>
            <a:r>
              <a:rPr lang="he-IL" dirty="0" smtClean="0"/>
              <a:t>ת"צ 46010-07-11 </a:t>
            </a:r>
            <a:r>
              <a:rPr lang="he-IL" b="1" dirty="0" smtClean="0"/>
              <a:t>נאור נ' תנובה – מרכז שיתופי לשיווק תוצרת חקלאית בישראל בע"מ ואח': </a:t>
            </a:r>
            <a:r>
              <a:rPr lang="he-IL" dirty="0" smtClean="0"/>
              <a:t>יש לשקול האם ניתן היה בשקידה ראויה להגיש את חוות הדעת אותה מבקשים לצרף כעת, בנוסחה הנוכחי ביחד עם הגשת הבקשה. מצטט את פס"ד </a:t>
            </a:r>
            <a:r>
              <a:rPr lang="he-IL" dirty="0" err="1" smtClean="0"/>
              <a:t>אינסלר</a:t>
            </a:r>
            <a:r>
              <a:rPr lang="he-IL" dirty="0" smtClean="0"/>
              <a:t>: יש לשקול את אינטרס הציבור בניהול תובענות ייצוגיות מוצדקות, בעיית הנציג המובנית, פער המידע האינהרנטי בין הצדדים והצורך לפרוש במועד הגשת בקשת האישור את התשתית העובדתית, המשפטית </a:t>
            </a:r>
            <a:r>
              <a:rPr lang="he-IL" dirty="0" err="1" smtClean="0"/>
              <a:t>והראייתית</a:t>
            </a:r>
            <a:r>
              <a:rPr lang="he-IL" dirty="0" smtClean="0"/>
              <a:t> כולה. מנגד, ביהמ"ש יביא בחשבון את הסכנות הטמונות בניצול לרעה של מוסד התובענה הייצוגית לציבור ולנתבע.</a:t>
            </a:r>
            <a:endParaRPr lang="en-US" dirty="0" smtClean="0"/>
          </a:p>
          <a:p>
            <a:pPr marL="0" lvl="0" indent="0">
              <a:buNone/>
            </a:pPr>
            <a:endParaRPr lang="he-IL" dirty="0" smtClean="0"/>
          </a:p>
          <a:p>
            <a:pPr marL="0" lvl="0" indent="0">
              <a:buNone/>
            </a:pPr>
            <a:r>
              <a:rPr lang="he-IL" dirty="0" smtClean="0"/>
              <a:t>ת"צ 10270-12-10 </a:t>
            </a:r>
            <a:r>
              <a:rPr lang="he-IL" b="1" dirty="0" smtClean="0"/>
              <a:t>ד"ר אפרים רימון ואח' נ' שירותי בריאות כללית</a:t>
            </a:r>
            <a:r>
              <a:rPr lang="he-IL" dirty="0" smtClean="0"/>
              <a:t>:</a:t>
            </a:r>
            <a:endParaRPr lang="en-US" dirty="0" smtClean="0"/>
          </a:p>
          <a:p>
            <a:pPr marL="0" lvl="0" indent="0" algn="just">
              <a:buNone/>
            </a:pPr>
            <a:r>
              <a:rPr lang="he-IL" dirty="0" smtClean="0"/>
              <a:t>יש לשקול האם "בשקידה ראויה" היה אפשר לצרף את המסמכים </a:t>
            </a:r>
            <a:r>
              <a:rPr lang="he-IL" dirty="0" err="1" smtClean="0"/>
              <a:t>נסובי</a:t>
            </a:r>
            <a:r>
              <a:rPr lang="he-IL" dirty="0" smtClean="0"/>
              <a:t> הבקשה לבקשה לאישור כבר עם הגשתה.</a:t>
            </a:r>
            <a:endParaRPr lang="en-US" dirty="0" smtClean="0"/>
          </a:p>
          <a:p>
            <a:pPr>
              <a:buNone/>
            </a:pPr>
            <a:endParaRPr lang="he-I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6632"/>
            <a:ext cx="8229600" cy="562074"/>
          </a:xfrm>
        </p:spPr>
        <p:txBody>
          <a:bodyPr>
            <a:normAutofit/>
          </a:bodyPr>
          <a:lstStyle/>
          <a:p>
            <a:r>
              <a:rPr lang="he-IL" sz="2800" dirty="0" smtClean="0">
                <a:latin typeface="Narkisim" panose="020E0502050101010101" pitchFamily="34" charset="-79"/>
                <a:cs typeface="Narkisim" panose="020E0502050101010101" pitchFamily="34" charset="-79"/>
              </a:rPr>
              <a:t>רע"א 4253/14 </a:t>
            </a:r>
            <a:r>
              <a:rPr lang="he-IL" sz="2800" b="1" dirty="0" smtClean="0">
                <a:latin typeface="Narkisim" panose="020E0502050101010101" pitchFamily="34" charset="-79"/>
                <a:cs typeface="Narkisim" panose="020E0502050101010101" pitchFamily="34" charset="-79"/>
              </a:rPr>
              <a:t>יוגב חלפון נ' שמן</a:t>
            </a:r>
            <a:endParaRPr lang="he-IL" sz="2800"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539552" y="620688"/>
            <a:ext cx="8229600" cy="6192688"/>
          </a:xfrm>
        </p:spPr>
        <p:txBody>
          <a:bodyPr>
            <a:normAutofit fontScale="25000" lnSpcReduction="20000"/>
          </a:bodyPr>
          <a:lstStyle/>
          <a:p>
            <a:pPr marL="0" indent="0" algn="just" hangingPunct="0">
              <a:buNone/>
            </a:pPr>
            <a:r>
              <a:rPr lang="he-IL" sz="7800" dirty="0" smtClean="0"/>
              <a:t>10. </a:t>
            </a:r>
            <a:r>
              <a:rPr lang="he-IL" sz="7800" b="1" dirty="0" smtClean="0"/>
              <a:t>המקרה </a:t>
            </a:r>
            <a:r>
              <a:rPr lang="he-IL" sz="7800" b="1" dirty="0"/>
              <a:t>דנא הינו דוגמה אחת מיני רבות של בקשה לאישור תובענה ייצוגית שמוגשת בחופזה, בלא בדיקה מספקת ובלא הכנה ראויה. הגשת הליך של בקשה לאישור תובענה ייצוגית, ימים ספורים בלבד אחרי האירוע נשוא ההליך, נובעת לעתים, כך נראה, מרצונו של המבקש או של עורך דינו להיות ראשון בהגשת ההליך, מבין אלה שעשויים לנקוט הליך דומה</a:t>
            </a:r>
            <a:r>
              <a:rPr lang="he-IL" sz="7800" dirty="0"/>
              <a:t> (ראו, עניין תנובה, </a:t>
            </a:r>
            <a:r>
              <a:rPr lang="he-IL" sz="7800" dirty="0" err="1"/>
              <a:t>בפיסקה</a:t>
            </a:r>
            <a:r>
              <a:rPr lang="he-IL" sz="7800" dirty="0"/>
              <a:t> 7). יש אף לזכור שלפעמים הפונה </a:t>
            </a:r>
            <a:r>
              <a:rPr lang="he-IL" sz="7800" dirty="0" err="1"/>
              <a:t>האמיתי</a:t>
            </a:r>
            <a:r>
              <a:rPr lang="he-IL" sz="7800" dirty="0"/>
              <a:t> לבית המשפט הוא עורך הדין, כשהמבקש משמש אך כסות לשם סיפוק דרישותיו של חוק תובענות </a:t>
            </a:r>
            <a:r>
              <a:rPr lang="he-IL" sz="7800" dirty="0" smtClean="0"/>
              <a:t>ייצוגיות. במקרים </a:t>
            </a:r>
            <a:r>
              <a:rPr lang="he-IL" sz="7800" dirty="0"/>
              <a:t>מעין זה הנוכחי ניצב בית המשפט בפני דילמה: </a:t>
            </a:r>
            <a:r>
              <a:rPr lang="he-IL" sz="7800" b="1" dirty="0"/>
              <a:t>מצד אחד, ייתכן שמדובר בעילה רצינית ובעלת משקל, כאשר קבוצת הנפגעים מורכבת מאנשים רבים. ייתכן אף שמדובר בפגיעה בכלל הציבור. מתן אפשרות לתקן את הבקשה לאישור התובענה הייצוגית יפעל, כך מניח בית המשפט, לטובתם של חברי הקבוצה, ועשויה להישאל השאלה מדוע שחטאו של המבקש ועורך דינו, שהגישו בקשה בזריזות מופרזת ובלא הכנה מספקת, יפגע בחברי הקבוצה. מצד שני, היעתרות לבקשות תיקון, בוודאי פעם אחר פעם, עלולה לעודד הגשתן של בקשות לאישור תובענות ייצוגיות על ידי תובעים בלתי ראויים ועורכי דין, שאין להם ידע מספיק בתחום התובענות הייצוגיות.</a:t>
            </a:r>
            <a:r>
              <a:rPr lang="he-IL" sz="7800" dirty="0"/>
              <a:t> זאת ועוד, יש לזכור, כי לפי </a:t>
            </a:r>
            <a:r>
              <a:rPr lang="he-IL" sz="7800" u="sng" dirty="0">
                <a:hlinkClick r:id="rId2"/>
              </a:rPr>
              <a:t>סעיף 8(א)(3)</a:t>
            </a:r>
            <a:r>
              <a:rPr lang="he-IL" sz="7800" dirty="0"/>
              <a:t> לחוק, </a:t>
            </a:r>
            <a:r>
              <a:rPr lang="he-IL" sz="7800" b="1" u="sng" dirty="0" smtClean="0"/>
              <a:t>אחד התנאים לאישור תובענה ייצוגית הוא כי "קיים יסוד סביר להניח כי עניינם של כלל חברי הקבוצה ייוצג וינוהל בדרך הולמת". סוגיה זו עשויה להתעורר למעשה בשלב מוקדם של ההליך, בטרם הכרעה בשאלת מתן האישור, למשל כאשר מוגשות בקשות חוזרות ונשנות לתיקון הבקשה וכאשר ברור שהבקשה הוכנה באופן רשלני </a:t>
            </a:r>
            <a:r>
              <a:rPr lang="he-IL" sz="7800" dirty="0" smtClean="0"/>
              <a:t>(וכן </a:t>
            </a:r>
            <a:r>
              <a:rPr lang="he-IL" sz="7800" dirty="0"/>
              <a:t>ראו </a:t>
            </a:r>
            <a:r>
              <a:rPr lang="he-IL" sz="7800" u="sng" dirty="0">
                <a:hlinkClick r:id="rId3"/>
              </a:rPr>
              <a:t>סעיף 8(א)(4)</a:t>
            </a:r>
            <a:r>
              <a:rPr lang="he-IL" sz="7800" dirty="0"/>
              <a:t> </a:t>
            </a:r>
            <a:r>
              <a:rPr lang="he-IL" sz="7800" u="sng" dirty="0">
                <a:hlinkClick r:id="rId4"/>
              </a:rPr>
              <a:t>וסעיף 17</a:t>
            </a:r>
            <a:r>
              <a:rPr lang="he-IL" sz="7800" dirty="0"/>
              <a:t> לחוק). מכל מקום, במקרה הנוכחי </a:t>
            </a:r>
            <a:r>
              <a:rPr lang="he-IL" sz="7800" dirty="0" err="1"/>
              <a:t>הוגדשה</a:t>
            </a:r>
            <a:r>
              <a:rPr lang="he-IL" sz="7800" dirty="0"/>
              <a:t> הסאה ולכן צדק בית משפט קמא משדחה את הבקשה לתיקון בקשת האישור. גם אם שאלות אלו בנוגע לייצוג ההולם אינן מתעוררות לפני הכרעה בשאלה האם </a:t>
            </a:r>
            <a:r>
              <a:rPr lang="he-IL" sz="7800" dirty="0" err="1"/>
              <a:t>ליתן</a:t>
            </a:r>
            <a:r>
              <a:rPr lang="he-IL" sz="7800" dirty="0"/>
              <a:t> אישור לתובענה הייצוגית, ברור שהן תעלינה במקרה דומה לזה שבפנינו עת שבית המשפט יבחן האם </a:t>
            </a:r>
            <a:r>
              <a:rPr lang="he-IL" sz="7800" dirty="0" err="1"/>
              <a:t>ליתן</a:t>
            </a:r>
            <a:r>
              <a:rPr lang="he-IL" sz="7800" dirty="0"/>
              <a:t> את האישור. </a:t>
            </a:r>
            <a:endParaRPr lang="en-US" sz="7800" dirty="0"/>
          </a:p>
          <a:p>
            <a:pPr hangingPunct="0"/>
            <a:endParaRPr lang="en-US" sz="4600" dirty="0"/>
          </a:p>
          <a:p>
            <a:pPr marL="0" indent="0">
              <a:buNone/>
            </a:pPr>
            <a:endParaRPr lang="he-IL" dirty="0"/>
          </a:p>
        </p:txBody>
      </p:sp>
    </p:spTree>
    <p:extLst>
      <p:ext uri="{BB962C8B-B14F-4D97-AF65-F5344CB8AC3E}">
        <p14:creationId xmlns:p14="http://schemas.microsoft.com/office/powerpoint/2010/main" val="3309593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75516" y="274638"/>
            <a:ext cx="8229600" cy="706090"/>
          </a:xfrm>
        </p:spPr>
        <p:txBody>
          <a:bodyPr>
            <a:normAutofit fontScale="90000"/>
          </a:bodyPr>
          <a:lstStyle/>
          <a:p>
            <a:pPr lvl="0"/>
            <a:r>
              <a:rPr lang="he-IL" b="1" dirty="0">
                <a:solidFill>
                  <a:prstClr val="black"/>
                </a:solidFill>
                <a:latin typeface="Narkisim" panose="020E0502050101010101" pitchFamily="34" charset="-79"/>
                <a:cs typeface="Narkisim" panose="020E0502050101010101" pitchFamily="34" charset="-79"/>
              </a:rPr>
              <a:t>תיקון בקשה </a:t>
            </a:r>
            <a:r>
              <a:rPr lang="he-IL" b="1" dirty="0" smtClean="0">
                <a:solidFill>
                  <a:prstClr val="black"/>
                </a:solidFill>
                <a:latin typeface="Narkisim" panose="020E0502050101010101" pitchFamily="34" charset="-79"/>
                <a:cs typeface="Narkisim" panose="020E0502050101010101" pitchFamily="34" charset="-79"/>
              </a:rPr>
              <a:t>לאישור</a:t>
            </a:r>
            <a:r>
              <a:rPr lang="en-US" b="1" dirty="0" smtClean="0">
                <a:solidFill>
                  <a:prstClr val="black"/>
                </a:solidFill>
                <a:latin typeface="Narkisim" panose="020E0502050101010101" pitchFamily="34" charset="-79"/>
                <a:cs typeface="Narkisim" panose="020E0502050101010101" pitchFamily="34" charset="-79"/>
              </a:rPr>
              <a:t> </a:t>
            </a:r>
            <a:r>
              <a:rPr lang="he-IL" b="1" dirty="0" smtClean="0">
                <a:solidFill>
                  <a:prstClr val="black"/>
                </a:solidFill>
                <a:latin typeface="Narkisim" panose="020E0502050101010101" pitchFamily="34" charset="-79"/>
                <a:cs typeface="Narkisim" panose="020E0502050101010101" pitchFamily="34" charset="-79"/>
              </a:rPr>
              <a:t>אמות המידה:</a:t>
            </a:r>
            <a:r>
              <a:rPr lang="en-US" dirty="0">
                <a:solidFill>
                  <a:prstClr val="black"/>
                </a:solidFill>
                <a:latin typeface="Narkisim" panose="020E0502050101010101" pitchFamily="34" charset="-79"/>
                <a:cs typeface="Narkisim" panose="020E0502050101010101" pitchFamily="34" charset="-79"/>
              </a:rPr>
              <a:t/>
            </a:r>
            <a:br>
              <a:rPr lang="en-US" dirty="0">
                <a:solidFill>
                  <a:prstClr val="black"/>
                </a:solidFill>
                <a:latin typeface="Narkisim" panose="020E0502050101010101" pitchFamily="34" charset="-79"/>
                <a:cs typeface="Narkisim" panose="020E0502050101010101" pitchFamily="34" charset="-79"/>
              </a:rPr>
            </a:b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457200" y="980728"/>
            <a:ext cx="8229600" cy="5472608"/>
          </a:xfrm>
        </p:spPr>
        <p:txBody>
          <a:bodyPr>
            <a:normAutofit/>
          </a:bodyPr>
          <a:lstStyle/>
          <a:p>
            <a:pPr marL="0" lvl="0" indent="0">
              <a:buNone/>
            </a:pPr>
            <a:r>
              <a:rPr lang="he-IL" sz="2800" dirty="0" err="1" smtClean="0"/>
              <a:t>בר"ם</a:t>
            </a:r>
            <a:r>
              <a:rPr lang="he-IL" sz="2800" dirty="0" smtClean="0"/>
              <a:t> 4303/12 </a:t>
            </a:r>
            <a:r>
              <a:rPr lang="he-IL" sz="2800" b="1" dirty="0" err="1" smtClean="0">
                <a:solidFill>
                  <a:prstClr val="black"/>
                </a:solidFill>
              </a:rPr>
              <a:t>אינסלר</a:t>
            </a:r>
            <a:r>
              <a:rPr lang="he-IL" sz="2800" dirty="0" smtClean="0">
                <a:solidFill>
                  <a:prstClr val="black"/>
                </a:solidFill>
              </a:rPr>
              <a:t> </a:t>
            </a:r>
            <a:r>
              <a:rPr lang="he-IL" sz="2800" dirty="0">
                <a:solidFill>
                  <a:prstClr val="black"/>
                </a:solidFill>
              </a:rPr>
              <a:t>נ' </a:t>
            </a:r>
            <a:r>
              <a:rPr lang="he-IL" sz="2800" b="1" dirty="0">
                <a:solidFill>
                  <a:prstClr val="black"/>
                </a:solidFill>
              </a:rPr>
              <a:t>המועצה </a:t>
            </a:r>
            <a:r>
              <a:rPr lang="he-IL" sz="2800" b="1" dirty="0" err="1">
                <a:solidFill>
                  <a:prstClr val="black"/>
                </a:solidFill>
              </a:rPr>
              <a:t>האיזורית</a:t>
            </a:r>
            <a:r>
              <a:rPr lang="he-IL" sz="2800" b="1" dirty="0">
                <a:solidFill>
                  <a:prstClr val="black"/>
                </a:solidFill>
              </a:rPr>
              <a:t> עמק חפר</a:t>
            </a:r>
            <a:endParaRPr lang="en-US" sz="2800" dirty="0">
              <a:solidFill>
                <a:prstClr val="black"/>
              </a:solidFill>
            </a:endParaRPr>
          </a:p>
          <a:p>
            <a:pPr marL="0" indent="0" algn="just"/>
            <a:r>
              <a:rPr lang="he-IL" sz="3000" dirty="0" smtClean="0">
                <a:solidFill>
                  <a:prstClr val="black"/>
                </a:solidFill>
              </a:rPr>
              <a:t>האם </a:t>
            </a:r>
            <a:r>
              <a:rPr lang="he-IL" sz="3000" dirty="0">
                <a:solidFill>
                  <a:prstClr val="black"/>
                </a:solidFill>
              </a:rPr>
              <a:t>התיקון דרוש לשם בירור השאלות האמיתיות השנויות במחלוקת.</a:t>
            </a:r>
            <a:endParaRPr lang="en-US" sz="3000" dirty="0">
              <a:solidFill>
                <a:prstClr val="black"/>
              </a:solidFill>
            </a:endParaRPr>
          </a:p>
          <a:p>
            <a:pPr marL="0" indent="0" algn="just"/>
            <a:r>
              <a:rPr lang="he-IL" sz="3000" dirty="0" smtClean="0">
                <a:solidFill>
                  <a:prstClr val="black"/>
                </a:solidFill>
              </a:rPr>
              <a:t> הסיבה </a:t>
            </a:r>
            <a:r>
              <a:rPr lang="he-IL" sz="3000" dirty="0">
                <a:solidFill>
                  <a:prstClr val="black"/>
                </a:solidFill>
              </a:rPr>
              <a:t>לשיהוי בהעלאת הטענה או העובדה שמבוקש להוסיפה </a:t>
            </a:r>
            <a:r>
              <a:rPr lang="he-IL" sz="3000" dirty="0" smtClean="0">
                <a:solidFill>
                  <a:prstClr val="black"/>
                </a:solidFill>
              </a:rPr>
              <a:t>ולעיתוי </a:t>
            </a:r>
            <a:r>
              <a:rPr lang="he-IL" sz="3000" dirty="0">
                <a:solidFill>
                  <a:prstClr val="black"/>
                </a:solidFill>
              </a:rPr>
              <a:t>שבו מוגשת בקשת התיקון</a:t>
            </a:r>
            <a:endParaRPr lang="en-US" sz="3000" dirty="0">
              <a:solidFill>
                <a:prstClr val="black"/>
              </a:solidFill>
            </a:endParaRPr>
          </a:p>
          <a:p>
            <a:pPr marL="0" indent="0" algn="just"/>
            <a:r>
              <a:rPr lang="he-IL" sz="3000" dirty="0" smtClean="0">
                <a:solidFill>
                  <a:prstClr val="black"/>
                </a:solidFill>
              </a:rPr>
              <a:t> הפגיעה </a:t>
            </a:r>
            <a:r>
              <a:rPr lang="he-IL" sz="3000" dirty="0">
                <a:solidFill>
                  <a:prstClr val="black"/>
                </a:solidFill>
              </a:rPr>
              <a:t>שהתיקון יסב לבעל הדין </a:t>
            </a:r>
            <a:r>
              <a:rPr lang="he-IL" sz="3000" dirty="0" smtClean="0">
                <a:solidFill>
                  <a:prstClr val="black"/>
                </a:solidFill>
              </a:rPr>
              <a:t>היריב</a:t>
            </a:r>
          </a:p>
          <a:p>
            <a:pPr marL="0" indent="0" algn="just"/>
            <a:r>
              <a:rPr lang="he-IL" sz="3000" dirty="0" smtClean="0">
                <a:solidFill>
                  <a:prstClr val="black"/>
                </a:solidFill>
              </a:rPr>
              <a:t>האם בקשת התיקון הוגשה בתום לב</a:t>
            </a:r>
          </a:p>
          <a:p>
            <a:pPr marL="0" indent="0" algn="just">
              <a:buNone/>
            </a:pPr>
            <a:endParaRPr lang="he-IL" sz="3000" dirty="0" smtClean="0">
              <a:solidFill>
                <a:prstClr val="black"/>
              </a:solidFill>
            </a:endParaRPr>
          </a:p>
          <a:p>
            <a:pPr marL="0" lvl="0" indent="0" algn="just">
              <a:buNone/>
            </a:pPr>
            <a:r>
              <a:rPr lang="he-IL" sz="2400" dirty="0" smtClean="0">
                <a:solidFill>
                  <a:prstClr val="black"/>
                </a:solidFill>
              </a:rPr>
              <a:t>וראו גם: </a:t>
            </a:r>
            <a:r>
              <a:rPr lang="he-IL" sz="2400" dirty="0">
                <a:solidFill>
                  <a:prstClr val="black"/>
                </a:solidFill>
              </a:rPr>
              <a:t>ת"צ 55296-12-11 </a:t>
            </a:r>
            <a:r>
              <a:rPr lang="he-IL" sz="2400" b="1" dirty="0" err="1">
                <a:solidFill>
                  <a:prstClr val="black"/>
                </a:solidFill>
              </a:rPr>
              <a:t>רוטמן</a:t>
            </a:r>
            <a:r>
              <a:rPr lang="he-IL" sz="2400" b="1" dirty="0">
                <a:solidFill>
                  <a:prstClr val="black"/>
                </a:solidFill>
              </a:rPr>
              <a:t> ואח' נ' פלאפון תקשורת בע"מ</a:t>
            </a:r>
          </a:p>
          <a:p>
            <a:endParaRPr lang="he-IL" dirty="0"/>
          </a:p>
        </p:txBody>
      </p:sp>
    </p:spTree>
    <p:extLst>
      <p:ext uri="{BB962C8B-B14F-4D97-AF65-F5344CB8AC3E}">
        <p14:creationId xmlns:p14="http://schemas.microsoft.com/office/powerpoint/2010/main" val="2524722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Narkisim" panose="020E0502050101010101" pitchFamily="34" charset="-79"/>
                <a:cs typeface="Narkisim" panose="020E0502050101010101" pitchFamily="34" charset="-79"/>
              </a:rPr>
              <a:t>תקנות תובענות ייצוגיות</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lstStyle/>
          <a:p>
            <a:pPr marL="0" indent="0" algn="just">
              <a:spcBef>
                <a:spcPts val="360"/>
              </a:spcBef>
              <a:buNone/>
              <a:tabLst>
                <a:tab pos="396240" algn="l"/>
                <a:tab pos="648335" algn="l"/>
                <a:tab pos="935990" algn="l"/>
                <a:tab pos="1224280" algn="l"/>
                <a:tab pos="1511935" algn="l"/>
                <a:tab pos="3974465" algn="r"/>
              </a:tabLst>
            </a:pPr>
            <a:r>
              <a:rPr lang="he-IL" dirty="0" smtClean="0">
                <a:effectLst/>
                <a:latin typeface="Times New Roman"/>
                <a:ea typeface="Times New Roman"/>
                <a:cs typeface="FrankRuehl"/>
              </a:rPr>
              <a:t>(ה) 	בית המשפט רשאי להחליט בבקשה לאישור על יסוד החומר שהוגש לו לפי תקנה זאת בלבד או, אם ראה צורך בכך, לאחר חקירת המצהירים על תצהיריהם.</a:t>
            </a:r>
            <a:endParaRPr lang="en-US" sz="1800" dirty="0" smtClean="0">
              <a:effectLst/>
              <a:latin typeface="Times New Roman"/>
              <a:ea typeface="Times New Roman"/>
            </a:endParaRPr>
          </a:p>
          <a:p>
            <a:pPr marL="0" indent="0" algn="just">
              <a:spcBef>
                <a:spcPts val="360"/>
              </a:spcBef>
              <a:buNone/>
              <a:tabLst>
                <a:tab pos="396240" algn="l"/>
                <a:tab pos="648335" algn="l"/>
                <a:tab pos="935990" algn="l"/>
                <a:tab pos="1224280" algn="l"/>
                <a:tab pos="1511935" algn="l"/>
                <a:tab pos="3974465" algn="r"/>
              </a:tabLst>
            </a:pPr>
            <a:r>
              <a:rPr lang="he-IL" dirty="0" smtClean="0">
                <a:effectLst/>
                <a:latin typeface="Times New Roman"/>
                <a:ea typeface="Times New Roman"/>
                <a:cs typeface="FrankRuehl"/>
              </a:rPr>
              <a:t>(ו) 	בית המשפט לא יתנה הגשת בקשה לאישור בהפקדת ערובה לתשלום הוצאותיו של הנתבע, אלא מטעמים מיוחדים שיירשמו.</a:t>
            </a:r>
            <a:endParaRPr lang="en-US" sz="1800" dirty="0" smtClean="0">
              <a:effectLst/>
              <a:latin typeface="Times New Roman"/>
              <a:ea typeface="Times New Roman"/>
            </a:endParaRPr>
          </a:p>
          <a:p>
            <a:endParaRPr lang="he-IL" dirty="0"/>
          </a:p>
        </p:txBody>
      </p:sp>
    </p:spTree>
    <p:extLst>
      <p:ext uri="{BB962C8B-B14F-4D97-AF65-F5344CB8AC3E}">
        <p14:creationId xmlns:p14="http://schemas.microsoft.com/office/powerpoint/2010/main" val="2945505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Narkisim" panose="020E0502050101010101" pitchFamily="34" charset="-79"/>
                <a:cs typeface="Narkisim" panose="020E0502050101010101" pitchFamily="34" charset="-79"/>
              </a:rPr>
              <a:t>המשך</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a:bodyPr>
          <a:lstStyle/>
          <a:p>
            <a:pPr marL="0" indent="0" algn="just">
              <a:buNone/>
            </a:pPr>
            <a:r>
              <a:rPr lang="he-IL" b="1" dirty="0" smtClean="0"/>
              <a:t>דיון </a:t>
            </a:r>
            <a:r>
              <a:rPr lang="he-IL" b="1" dirty="0"/>
              <a:t>כבקדם משפט</a:t>
            </a:r>
            <a:endParaRPr lang="en-US" b="1" dirty="0"/>
          </a:p>
          <a:p>
            <a:pPr marL="0" indent="0" algn="just">
              <a:buNone/>
            </a:pPr>
            <a:r>
              <a:rPr lang="he-IL" dirty="0" smtClean="0"/>
              <a:t>4.</a:t>
            </a:r>
            <a:r>
              <a:rPr lang="he-IL" dirty="0"/>
              <a:t>	(א)	ראה בית משפט כי בבקשה לאישור שהוא עומד לדון בה, מן הראוי להקדים למשפט בירור של נושא הריב ודרכי הדיון בו, במגמה לייעל את הדיון, לפשטו, לקצרו ולהחישו או כדי לברר אם יש מקום לפשרה בין בעלי הדין – רשאי הוא להורות על קיום קדם משפט לפני שופט או לפני רשם שהוא שופט (להלן – שופט בקדם משפט).</a:t>
            </a:r>
            <a:r>
              <a:rPr lang="en-US" dirty="0" smtClean="0">
                <a:effectLst/>
              </a:rPr>
              <a:t> </a:t>
            </a:r>
            <a:r>
              <a:rPr lang="he-IL" dirty="0"/>
              <a:t>	</a:t>
            </a:r>
          </a:p>
        </p:txBody>
      </p:sp>
    </p:spTree>
    <p:extLst>
      <p:ext uri="{BB962C8B-B14F-4D97-AF65-F5344CB8AC3E}">
        <p14:creationId xmlns:p14="http://schemas.microsoft.com/office/powerpoint/2010/main" val="1199810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Narkisim" panose="020E0502050101010101" pitchFamily="34" charset="-79"/>
                <a:cs typeface="Narkisim" panose="020E0502050101010101" pitchFamily="34" charset="-79"/>
              </a:rPr>
              <a:t>הוכחת הנזק בשלב הבקשה?</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fontScale="55000" lnSpcReduction="20000"/>
          </a:bodyPr>
          <a:lstStyle/>
          <a:p>
            <a:pPr marL="0" indent="0" algn="just">
              <a:buNone/>
            </a:pPr>
            <a:r>
              <a:rPr lang="he-IL" dirty="0" smtClean="0"/>
              <a:t>"רק </a:t>
            </a:r>
            <a:r>
              <a:rPr lang="he-IL" dirty="0"/>
              <a:t>לאחר קבלת בקשה לאישור תובענה כייצוגית, יגיע שלב שמיעת ההוכחות והראיות בגוף התביעה העיקרית ורכיביה; לפיכך, אין מקום לבחון מבחינה מהותית את הזכות הנטענת של התובעים לתשלום תוספת ותק, עוד בטרם התקבלה החלטה בבקשתם לאישור תביעתם כייצוגית</a:t>
            </a:r>
            <a:r>
              <a:rPr lang="he-IL" dirty="0" smtClean="0"/>
              <a:t>."</a:t>
            </a:r>
          </a:p>
          <a:p>
            <a:pPr marL="0" indent="0" algn="just">
              <a:buNone/>
            </a:pPr>
            <a:r>
              <a:rPr lang="he-IL" dirty="0" smtClean="0"/>
              <a:t>ביה"ד ציין כי בדיון בבקשת התובעים לאישור תביעתם כתובענה ייצוגית, יש לפעול בשני שלבים עיקריים: בשלב ראשון, לפי סעיף 8(א) לחוק תובענות ייצוגית, התשס"ו-2006, יש להשתכנע כי התובענה מעוררת שאלות מהותיות של עובדה או משפט המשותפות לכלל חברי הקבוצה, ויש אפשרות סבירה שהן יוכרעו בתובענה לטובת הקבוצה; זוהי הדרך היעילה וההוגנת להכרעה במחלוקת בנסיבות העניין; קיים יסוד סביר להניח כי עניינם של כלל חברי הקבוצה ייוצג וינוהל בדרך הולמת וקיים יסוד סביר להניח כי עניינם של כלל חברי הקבוצה ייוצג וינוהל בתום לב. בשלב זה, הנטל המוטל על המבקשים להכיר בתביעתם כייצוגית, הינו נטל של "אפשרות סבירה", ואין הם חייבים להוכיח ברמת וודאות מוחלטת כי תביעתם עתידה להתקבל. בשלב שני, אם התקבלה בקשת התובעים לאישור תביעתם כתובענה ייצוגית, מתנהלת התובענה כבדרך של תובענה רגילה. שלב זה הוא השלב הנכון לשמיעת הוכחות וראיות בדבר רכיבי התביעה. ככל שתתקבל הבקשה לאישור התובענה כייצוגית, רק אז יגיע השלב השני של שמיעת ההוכחות והראיות בגוף התביעה העיקרית ורכיביה. </a:t>
            </a:r>
          </a:p>
          <a:p>
            <a:pPr marL="0" indent="0" algn="just">
              <a:buNone/>
            </a:pPr>
            <a:endParaRPr lang="en-US" dirty="0"/>
          </a:p>
          <a:p>
            <a:r>
              <a:rPr lang="he-IL" b="1" dirty="0"/>
              <a:t> </a:t>
            </a:r>
            <a:r>
              <a:rPr lang="he-IL" dirty="0" smtClean="0"/>
              <a:t>ת"צ </a:t>
            </a:r>
            <a:r>
              <a:rPr lang="he-IL" dirty="0"/>
              <a:t>(חי') </a:t>
            </a:r>
            <a:r>
              <a:rPr lang="he-IL" dirty="0" smtClean="0"/>
              <a:t>899-08</a:t>
            </a:r>
            <a:r>
              <a:rPr lang="he-IL" b="1" dirty="0" smtClean="0"/>
              <a:t> בוסקילה </a:t>
            </a:r>
            <a:r>
              <a:rPr lang="he-IL" b="1" dirty="0"/>
              <a:t>אילן ואח' נ' סער ביטחון בע"מ</a:t>
            </a:r>
            <a:endParaRPr lang="en-US" b="1" dirty="0"/>
          </a:p>
          <a:p>
            <a:endParaRPr lang="he-IL" dirty="0"/>
          </a:p>
        </p:txBody>
      </p:sp>
    </p:spTree>
    <p:extLst>
      <p:ext uri="{BB962C8B-B14F-4D97-AF65-F5344CB8AC3E}">
        <p14:creationId xmlns:p14="http://schemas.microsoft.com/office/powerpoint/2010/main" val="28954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b="1" dirty="0" smtClean="0">
                <a:latin typeface="Narkisim" panose="020E0502050101010101" pitchFamily="34" charset="-79"/>
                <a:cs typeface="Narkisim" panose="020E0502050101010101" pitchFamily="34" charset="-79"/>
              </a:rPr>
              <a:t>גילוי מסמכים: (סעיף 4ב לתקנות ת"י)</a:t>
            </a:r>
            <a:r>
              <a:rPr lang="en-US" dirty="0" smtClean="0">
                <a:latin typeface="Narkisim" panose="020E0502050101010101" pitchFamily="34" charset="-79"/>
                <a:cs typeface="Narkisim" panose="020E0502050101010101" pitchFamily="34" charset="-79"/>
              </a:rPr>
              <a:t/>
            </a:r>
            <a:br>
              <a:rPr lang="en-US" dirty="0" smtClean="0">
                <a:latin typeface="Narkisim" panose="020E0502050101010101" pitchFamily="34" charset="-79"/>
                <a:cs typeface="Narkisim" panose="020E0502050101010101" pitchFamily="34" charset="-79"/>
              </a:rPr>
            </a:b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lstStyle/>
          <a:p>
            <a:pPr marL="0" lvl="0" indent="0">
              <a:buNone/>
            </a:pPr>
            <a:r>
              <a:rPr lang="he-IL" sz="2000" dirty="0">
                <a:solidFill>
                  <a:prstClr val="black"/>
                </a:solidFill>
              </a:rPr>
              <a:t>(ב</a:t>
            </a:r>
            <a:r>
              <a:rPr lang="he-IL" sz="2000" dirty="0" smtClean="0">
                <a:solidFill>
                  <a:prstClr val="black"/>
                </a:solidFill>
              </a:rPr>
              <a:t>) לבית </a:t>
            </a:r>
            <a:r>
              <a:rPr lang="he-IL" sz="2000" dirty="0">
                <a:solidFill>
                  <a:prstClr val="black"/>
                </a:solidFill>
              </a:rPr>
              <a:t>המשפט בדונו בבקשה תהיה הסמכות למתן צו לגילוי ועיון במסמכים, ובלבד שנתקיימו תנאים אלה:</a:t>
            </a:r>
            <a:endParaRPr lang="en-US" sz="2000" dirty="0">
              <a:solidFill>
                <a:prstClr val="black"/>
              </a:solidFill>
            </a:endParaRPr>
          </a:p>
          <a:p>
            <a:pPr marL="0" lvl="0" indent="0">
              <a:buNone/>
            </a:pPr>
            <a:r>
              <a:rPr lang="he-IL" sz="2000" dirty="0" smtClean="0">
                <a:solidFill>
                  <a:prstClr val="black"/>
                </a:solidFill>
              </a:rPr>
              <a:t>	</a:t>
            </a:r>
          </a:p>
          <a:p>
            <a:pPr marL="0" lvl="0" indent="0">
              <a:buNone/>
            </a:pPr>
            <a:r>
              <a:rPr lang="he-IL" sz="2000" dirty="0" smtClean="0">
                <a:solidFill>
                  <a:prstClr val="black"/>
                </a:solidFill>
              </a:rPr>
              <a:t>(</a:t>
            </a:r>
            <a:r>
              <a:rPr lang="he-IL" sz="2000" dirty="0">
                <a:solidFill>
                  <a:prstClr val="black"/>
                </a:solidFill>
              </a:rPr>
              <a:t>1</a:t>
            </a:r>
            <a:r>
              <a:rPr lang="he-IL" sz="2000" dirty="0" smtClean="0">
                <a:solidFill>
                  <a:prstClr val="black"/>
                </a:solidFill>
              </a:rPr>
              <a:t>) המסמכים </a:t>
            </a:r>
            <a:r>
              <a:rPr lang="he-IL" sz="2000" dirty="0">
                <a:solidFill>
                  <a:prstClr val="black"/>
                </a:solidFill>
              </a:rPr>
              <a:t>שגילוים נדרש נוגעים לשאלות הרלוונטיות לאישור התובענה כתובענה ייצוגית;</a:t>
            </a:r>
            <a:endParaRPr lang="en-US" sz="2000" dirty="0">
              <a:solidFill>
                <a:prstClr val="black"/>
              </a:solidFill>
            </a:endParaRPr>
          </a:p>
          <a:p>
            <a:pPr marL="0" lvl="0" indent="0">
              <a:buNone/>
            </a:pPr>
            <a:r>
              <a:rPr lang="he-IL" sz="2000" dirty="0" smtClean="0">
                <a:solidFill>
                  <a:prstClr val="black"/>
                </a:solidFill>
              </a:rPr>
              <a:t>(</a:t>
            </a:r>
            <a:r>
              <a:rPr lang="he-IL" sz="2000" dirty="0">
                <a:solidFill>
                  <a:prstClr val="black"/>
                </a:solidFill>
              </a:rPr>
              <a:t>2</a:t>
            </a:r>
            <a:r>
              <a:rPr lang="he-IL" sz="2000" dirty="0" smtClean="0">
                <a:solidFill>
                  <a:prstClr val="black"/>
                </a:solidFill>
              </a:rPr>
              <a:t>) המבקש </a:t>
            </a:r>
            <a:r>
              <a:rPr lang="he-IL" sz="2000" dirty="0">
                <a:solidFill>
                  <a:prstClr val="black"/>
                </a:solidFill>
              </a:rPr>
              <a:t>העמיד תשתית ראייתית ראשונית לגבי קיומם של התנאים הקבועים בסעיף 8(א) לחוק.</a:t>
            </a:r>
            <a:endParaRPr lang="en-US" sz="2000" dirty="0">
              <a:solidFill>
                <a:prstClr val="black"/>
              </a:solidFill>
            </a:endParaRPr>
          </a:p>
          <a:p>
            <a:pPr marL="0" lvl="0" indent="0">
              <a:buNone/>
            </a:pPr>
            <a:endParaRPr lang="he-IL" sz="2000" dirty="0" smtClean="0">
              <a:solidFill>
                <a:prstClr val="black"/>
              </a:solidFill>
            </a:endParaRPr>
          </a:p>
          <a:p>
            <a:pPr marL="0" lvl="0" indent="0">
              <a:buNone/>
            </a:pPr>
            <a:r>
              <a:rPr lang="he-IL" sz="2000" dirty="0" smtClean="0">
                <a:solidFill>
                  <a:prstClr val="black"/>
                </a:solidFill>
              </a:rPr>
              <a:t>(ג) הורה </a:t>
            </a:r>
            <a:r>
              <a:rPr lang="he-IL" sz="2000" dirty="0">
                <a:solidFill>
                  <a:prstClr val="black"/>
                </a:solidFill>
              </a:rPr>
              <a:t>בית המשפט על גילוי ועיון במסמכים, רשאי הוא לתת כל הוראה לשם שמירה על סודיות המסמכים שיימסרו למבקש, בלי לגרוע מהוראות כל דין.</a:t>
            </a:r>
            <a:endParaRPr lang="en-US" sz="2000" dirty="0">
              <a:solidFill>
                <a:prstClr val="black"/>
              </a:solidFill>
            </a:endParaRPr>
          </a:p>
          <a:p>
            <a:endParaRPr lang="he-IL" dirty="0"/>
          </a:p>
        </p:txBody>
      </p:sp>
    </p:spTree>
    <p:extLst>
      <p:ext uri="{BB962C8B-B14F-4D97-AF65-F5344CB8AC3E}">
        <p14:creationId xmlns:p14="http://schemas.microsoft.com/office/powerpoint/2010/main" val="3687086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562074"/>
          </a:xfrm>
        </p:spPr>
        <p:txBody>
          <a:bodyPr>
            <a:normAutofit fontScale="90000"/>
          </a:bodyPr>
          <a:lstStyle/>
          <a:p>
            <a:r>
              <a:rPr lang="he-IL" sz="2800" b="1" dirty="0" smtClean="0">
                <a:latin typeface="Narkisim" panose="020E0502050101010101" pitchFamily="34" charset="-79"/>
                <a:cs typeface="Narkisim" panose="020E0502050101010101" pitchFamily="34" charset="-79"/>
              </a:rPr>
              <a:t>גילוי מסמכים בשלב הבקשה: (סעיף 4ב לתקנות ת"י)</a:t>
            </a:r>
            <a:r>
              <a:rPr lang="en-US" sz="2800" dirty="0" smtClean="0">
                <a:latin typeface="Narkisim" panose="020E0502050101010101" pitchFamily="34" charset="-79"/>
                <a:cs typeface="Narkisim" panose="020E0502050101010101" pitchFamily="34" charset="-79"/>
              </a:rPr>
              <a:t/>
            </a:r>
            <a:br>
              <a:rPr lang="en-US" sz="2800" dirty="0" smtClean="0">
                <a:latin typeface="Narkisim" panose="020E0502050101010101" pitchFamily="34" charset="-79"/>
                <a:cs typeface="Narkisim" panose="020E0502050101010101" pitchFamily="34" charset="-79"/>
              </a:rPr>
            </a:br>
            <a:endParaRPr lang="he-IL" sz="2800"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323528" y="764704"/>
            <a:ext cx="8712968" cy="5688632"/>
          </a:xfrm>
        </p:spPr>
        <p:txBody>
          <a:bodyPr>
            <a:normAutofit fontScale="85000" lnSpcReduction="20000"/>
          </a:bodyPr>
          <a:lstStyle/>
          <a:p>
            <a:pPr marL="0" indent="0" algn="just">
              <a:buNone/>
            </a:pPr>
            <a:r>
              <a:rPr lang="he-IL" b="1" dirty="0" smtClean="0"/>
              <a:t>תנאי ראשון: </a:t>
            </a:r>
            <a:r>
              <a:rPr lang="he-IL" dirty="0" smtClean="0"/>
              <a:t>המסמכים המבוקשים נוגעים לשאלות הרלוונטיות לאישור התובענה כייצוגית</a:t>
            </a:r>
          </a:p>
          <a:p>
            <a:pPr marL="0" indent="0" algn="just">
              <a:buNone/>
            </a:pPr>
            <a:endParaRPr lang="he-IL" b="1" dirty="0" smtClean="0"/>
          </a:p>
          <a:p>
            <a:pPr marL="0" indent="0" algn="just">
              <a:buNone/>
            </a:pPr>
            <a:r>
              <a:rPr lang="he-IL" b="1" dirty="0" smtClean="0"/>
              <a:t>תנאי שני: </a:t>
            </a:r>
            <a:r>
              <a:rPr lang="he-IL" dirty="0" smtClean="0"/>
              <a:t>המבקש העמיד תשתית ראייתית ראשונית לגבי קיומם של התנאים הקבועים בסעיף 8(א) לחוק</a:t>
            </a:r>
            <a:endParaRPr lang="en-US" dirty="0" smtClean="0"/>
          </a:p>
          <a:p>
            <a:pPr marL="0" lvl="0" indent="0">
              <a:buNone/>
            </a:pPr>
            <a:endParaRPr lang="he-IL" b="1" dirty="0" smtClean="0"/>
          </a:p>
          <a:p>
            <a:pPr marL="0" lvl="0" indent="0" algn="just">
              <a:buNone/>
            </a:pPr>
            <a:r>
              <a:rPr lang="he-IL" dirty="0" smtClean="0"/>
              <a:t>ת"צ 10600-05-10 </a:t>
            </a:r>
            <a:r>
              <a:rPr lang="he-IL" b="1" dirty="0" smtClean="0"/>
              <a:t>שרון לין נ' סלקום</a:t>
            </a:r>
            <a:r>
              <a:rPr lang="he-IL" dirty="0" smtClean="0"/>
              <a:t>: </a:t>
            </a:r>
            <a:r>
              <a:rPr lang="he-IL" sz="2700" dirty="0" smtClean="0"/>
              <a:t>מילוי שני התנאים אינו אומר גילוי של כל המסמכים-תיקי התלונות שהוגשו למשיבה בשבע השנים האחרונות, כנגד כל ספקי התוכן, וכן לא פרוטוקולים ודיונים פנימיים של המשיבה בנושא התביעה. יש צורך באיזון בין הזכות לקבלת מסמכים שהינם רלוונטיים לשם הוכחת התנאים לאישור התובענה הייצוגית, לבין הצורך שלא להכביד יתר על המידה על המשיבה בשלב מקדמי בו טרם אושרה הבקשה להגשת התובענה הייצוגית. בשלב זה של ההליך אין המבקשת צריכה להציג אלא תשתית ראייתית </a:t>
            </a:r>
            <a:r>
              <a:rPr lang="he-IL" sz="2700" b="1" dirty="0" smtClean="0"/>
              <a:t>ראשונית</a:t>
            </a:r>
            <a:r>
              <a:rPr lang="he-IL" sz="2700" dirty="0" smtClean="0"/>
              <a:t> לקיומה של קבוצה.</a:t>
            </a:r>
          </a:p>
          <a:p>
            <a:pPr marL="0" lvl="0" indent="0" algn="just">
              <a:buNone/>
            </a:pPr>
            <a:endParaRPr lang="he-IL" sz="2700" dirty="0" smtClean="0"/>
          </a:p>
          <a:p>
            <a:pPr marL="0" lvl="0" indent="0" algn="just">
              <a:buNone/>
            </a:pPr>
            <a:r>
              <a:rPr lang="he-IL" sz="2800" b="1" dirty="0" smtClean="0"/>
              <a:t>ולאחר האישור? </a:t>
            </a:r>
            <a:r>
              <a:rPr lang="he-IL" sz="2800" dirty="0" smtClean="0"/>
              <a:t>1) פרטיות 2) הכבדה 3) לצורך חישוב נזק או הוכחתו?</a:t>
            </a:r>
            <a:endParaRPr lang="en-US" sz="2800" dirty="0" smtClean="0"/>
          </a:p>
          <a:p>
            <a:endParaRPr lang="he-IL" dirty="0"/>
          </a:p>
        </p:txBody>
      </p:sp>
    </p:spTree>
    <p:extLst>
      <p:ext uri="{BB962C8B-B14F-4D97-AF65-F5344CB8AC3E}">
        <p14:creationId xmlns:p14="http://schemas.microsoft.com/office/powerpoint/2010/main" val="850427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2400" dirty="0">
                <a:latin typeface="Narkisim" panose="020E0502050101010101" pitchFamily="34" charset="-79"/>
                <a:cs typeface="Narkisim" panose="020E0502050101010101" pitchFamily="34" charset="-79"/>
              </a:rPr>
              <a:t>ת"צ 11255-07-10 </a:t>
            </a:r>
            <a:r>
              <a:rPr lang="he-IL" sz="2400" b="1" dirty="0">
                <a:latin typeface="Narkisim" panose="020E0502050101010101" pitchFamily="34" charset="-79"/>
                <a:cs typeface="Narkisim" panose="020E0502050101010101" pitchFamily="34" charset="-79"/>
              </a:rPr>
              <a:t>פינק נ' בזק החברה הישראלית לתקשורת בע"מ</a:t>
            </a:r>
            <a:r>
              <a:rPr lang="en-US" sz="2400" dirty="0">
                <a:latin typeface="Narkisim" panose="020E0502050101010101" pitchFamily="34" charset="-79"/>
                <a:cs typeface="Narkisim" panose="020E0502050101010101" pitchFamily="34" charset="-79"/>
              </a:rPr>
              <a:t/>
            </a:r>
            <a:br>
              <a:rPr lang="en-US" sz="2400" dirty="0">
                <a:latin typeface="Narkisim" panose="020E0502050101010101" pitchFamily="34" charset="-79"/>
                <a:cs typeface="Narkisim" panose="020E0502050101010101" pitchFamily="34" charset="-79"/>
              </a:rPr>
            </a:br>
            <a:endParaRPr lang="he-IL" sz="2400"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457200" y="1196752"/>
            <a:ext cx="8229600" cy="4929411"/>
          </a:xfrm>
        </p:spPr>
        <p:txBody>
          <a:bodyPr>
            <a:normAutofit fontScale="70000" lnSpcReduction="20000"/>
          </a:bodyPr>
          <a:lstStyle/>
          <a:p>
            <a:pPr marL="0" indent="0" algn="just">
              <a:buNone/>
            </a:pPr>
            <a:r>
              <a:rPr lang="he-IL" dirty="0" smtClean="0"/>
              <a:t>8. תובענה </a:t>
            </a:r>
            <a:r>
              <a:rPr lang="he-IL" dirty="0"/>
              <a:t>ייצוגית שאינה כוללת את התשתית העובדתית הראויה לטענה המשפטית הנטענת, היא תובענה חסרה מבחינת העילה האישית. כך, בעוד שהמבקש הקים תשתית עובדתית לטענתו בדבר מסלול 500 הדקות, לגבי המסלולים האחרים – לאו </a:t>
            </a:r>
            <a:r>
              <a:rPr lang="he-IL" dirty="0" err="1"/>
              <a:t>דוקא</a:t>
            </a:r>
            <a:r>
              <a:rPr lang="he-IL" dirty="0" smtClean="0"/>
              <a:t>. השאלה </a:t>
            </a:r>
            <a:r>
              <a:rPr lang="he-IL" dirty="0"/>
              <a:t>הראשונה בבחינת בקשה לאישור תובענה ייצוגית נוגעת לעילה האישית של המבקש. </a:t>
            </a:r>
            <a:r>
              <a:rPr lang="he-IL" dirty="0" err="1"/>
              <a:t>בעניננו</a:t>
            </a:r>
            <a:r>
              <a:rPr lang="he-IL" dirty="0"/>
              <a:t>, המבקש עצמו נקט מינוח "לדוגמא", "למשל", ללמדך שאיננו </a:t>
            </a:r>
            <a:r>
              <a:rPr lang="he-IL" dirty="0" err="1"/>
              <a:t>מתיחס</a:t>
            </a:r>
            <a:r>
              <a:rPr lang="he-IL" dirty="0"/>
              <a:t> לבקשה כאל כזו שמייצגת את ענינו האישי בלבד. מנגד, התשתית הראייתית הלכאורית מביאה את ענינו האישי בלבד. משום כך אין הדרישה לגילוי מסמכים רחב הכולל את כל מסלולי התשלום עומדת  בדרישת הפסיקה לגילוי מסמכים (</a:t>
            </a:r>
            <a:r>
              <a:rPr lang="he-IL" u="sng" dirty="0">
                <a:hlinkClick r:id="rId2"/>
              </a:rPr>
              <a:t>רע"א 10052/02 בועז יפעת נ' דלק מוטורס, פ"ד </a:t>
            </a:r>
            <a:r>
              <a:rPr lang="he-IL" u="sng" dirty="0" err="1">
                <a:hlinkClick r:id="rId2"/>
              </a:rPr>
              <a:t>נז</a:t>
            </a:r>
            <a:r>
              <a:rPr lang="he-IL" dirty="0"/>
              <a:t>(4) 513, 519 (2003)). לשאלת היחס בין רוחב העילה לבין גילוי המסמכים המתבקש ראה ת"צ (מרכז) 12241-09-10 </a:t>
            </a:r>
            <a:r>
              <a:rPr lang="he-IL" b="1" dirty="0"/>
              <a:t>בן ציון </a:t>
            </a:r>
            <a:r>
              <a:rPr lang="he-IL" b="1" dirty="0" err="1"/>
              <a:t>יבלינוביץ</a:t>
            </a:r>
            <a:r>
              <a:rPr lang="he-IL" b="1" dirty="0"/>
              <a:t>' נ' חברת פרטנר תקשורת בע"מ </a:t>
            </a:r>
            <a:r>
              <a:rPr lang="he-IL" dirty="0"/>
              <a:t> (לא פורסם, 5.6.2011).</a:t>
            </a:r>
            <a:endParaRPr lang="en-US" dirty="0"/>
          </a:p>
          <a:p>
            <a:pPr marL="0" indent="0" algn="just">
              <a:buNone/>
            </a:pPr>
            <a:r>
              <a:rPr lang="he-IL" dirty="0" smtClean="0"/>
              <a:t>9.</a:t>
            </a:r>
            <a:r>
              <a:rPr lang="he-IL" dirty="0"/>
              <a:t>         </a:t>
            </a:r>
            <a:r>
              <a:rPr lang="he-IL" u="sng" dirty="0"/>
              <a:t>כיוון שהבקשה לגילוי מסמכים עוסקת רובה ככולה בתביעת לקוחות אחרים היא נדחית,</a:t>
            </a:r>
            <a:r>
              <a:rPr lang="he-IL" dirty="0"/>
              <a:t> אך המבקש רשאי להגיש בקשה מצומצמת </a:t>
            </a:r>
            <a:r>
              <a:rPr lang="he-IL" dirty="0" err="1"/>
              <a:t>וענינית</a:t>
            </a:r>
            <a:r>
              <a:rPr lang="he-IL" dirty="0"/>
              <a:t> לעילת התביעה הנדונה, ובלבד שיעשה כן תוך 15 יום. תגובה ותשובה כדין</a:t>
            </a:r>
            <a:r>
              <a:rPr lang="he-IL" dirty="0" smtClean="0"/>
              <a:t>.</a:t>
            </a:r>
          </a:p>
          <a:p>
            <a:pPr marL="0" indent="0" algn="just">
              <a:buNone/>
            </a:pPr>
            <a:endParaRPr lang="he-IL" dirty="0" smtClean="0"/>
          </a:p>
          <a:p>
            <a:pPr marL="0" indent="0" algn="just">
              <a:buNone/>
            </a:pPr>
            <a:endParaRPr lang="en-US" dirty="0"/>
          </a:p>
          <a:p>
            <a:endParaRPr lang="he-IL" dirty="0"/>
          </a:p>
        </p:txBody>
      </p:sp>
    </p:spTree>
    <p:extLst>
      <p:ext uri="{BB962C8B-B14F-4D97-AF65-F5344CB8AC3E}">
        <p14:creationId xmlns:p14="http://schemas.microsoft.com/office/powerpoint/2010/main" val="12874113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539552" y="2332037"/>
            <a:ext cx="8229600" cy="4525963"/>
          </a:xfrm>
        </p:spPr>
        <p:txBody>
          <a:bodyPr>
            <a:normAutofit/>
          </a:bodyPr>
          <a:lstStyle/>
          <a:p>
            <a:pPr marL="0" indent="0" algn="ctr">
              <a:buNone/>
            </a:pPr>
            <a:r>
              <a:rPr lang="he-IL" sz="6400" b="1" dirty="0">
                <a:latin typeface="FrankRuehl" panose="020E0503060101010101" pitchFamily="34" charset="-79"/>
                <a:cs typeface="FrankRuehl" panose="020E0503060101010101" pitchFamily="34" charset="-79"/>
              </a:rPr>
              <a:t>פרשיות</a:t>
            </a:r>
            <a:r>
              <a:rPr lang="he-IL" sz="6400" dirty="0">
                <a:latin typeface="FrankRuehl" panose="020E0503060101010101" pitchFamily="34" charset="-79"/>
                <a:cs typeface="FrankRuehl" panose="020E0503060101010101" pitchFamily="34" charset="-79"/>
              </a:rPr>
              <a:t> </a:t>
            </a:r>
            <a:r>
              <a:rPr lang="he-IL" sz="6400" b="1" dirty="0">
                <a:solidFill>
                  <a:srgbClr val="00B0F0"/>
                </a:solidFill>
                <a:latin typeface="FrankRuehl" panose="020E0503060101010101" pitchFamily="34" charset="-79"/>
                <a:cs typeface="FrankRuehl" panose="020E0503060101010101" pitchFamily="34" charset="-79"/>
              </a:rPr>
              <a:t>עמוסי</a:t>
            </a:r>
            <a:r>
              <a:rPr lang="he-IL" sz="6400" dirty="0">
                <a:solidFill>
                  <a:srgbClr val="00B0F0"/>
                </a:solidFill>
                <a:latin typeface="FrankRuehl" panose="020E0503060101010101" pitchFamily="34" charset="-79"/>
                <a:cs typeface="FrankRuehl" panose="020E0503060101010101" pitchFamily="34" charset="-79"/>
              </a:rPr>
              <a:t> </a:t>
            </a:r>
            <a:r>
              <a:rPr lang="he-IL" sz="6400" b="1" dirty="0" err="1">
                <a:solidFill>
                  <a:srgbClr val="00B050"/>
                </a:solidFill>
                <a:latin typeface="FrankRuehl" panose="020E0503060101010101" pitchFamily="34" charset="-79"/>
                <a:cs typeface="FrankRuehl" panose="020E0503060101010101" pitchFamily="34" charset="-79"/>
              </a:rPr>
              <a:t>ופתאל</a:t>
            </a:r>
            <a:r>
              <a:rPr lang="he-IL" sz="6400" b="1" dirty="0">
                <a:solidFill>
                  <a:srgbClr val="00B050"/>
                </a:solidFill>
                <a:latin typeface="FrankRuehl" panose="020E0503060101010101" pitchFamily="34" charset="-79"/>
                <a:cs typeface="FrankRuehl" panose="020E0503060101010101" pitchFamily="34" charset="-79"/>
              </a:rPr>
              <a:t> </a:t>
            </a:r>
            <a:endParaRPr lang="he-IL" sz="6400" b="1" dirty="0" smtClean="0">
              <a:solidFill>
                <a:srgbClr val="00B050"/>
              </a:solidFill>
              <a:latin typeface="FrankRuehl" panose="020E0503060101010101" pitchFamily="34" charset="-79"/>
              <a:cs typeface="FrankRuehl" panose="020E0503060101010101" pitchFamily="34" charset="-79"/>
            </a:endParaRPr>
          </a:p>
          <a:p>
            <a:pPr marL="0" indent="0" algn="ctr">
              <a:buNone/>
            </a:pPr>
            <a:r>
              <a:rPr lang="he-IL" sz="6400" b="1" dirty="0" smtClean="0">
                <a:latin typeface="FrankRuehl" panose="020E0503060101010101" pitchFamily="34" charset="-79"/>
                <a:cs typeface="FrankRuehl" panose="020E0503060101010101" pitchFamily="34" charset="-79"/>
              </a:rPr>
              <a:t>מול</a:t>
            </a:r>
            <a:endParaRPr lang="he-IL" sz="6400" b="1" dirty="0">
              <a:latin typeface="FrankRuehl" panose="020E0503060101010101" pitchFamily="34" charset="-79"/>
              <a:cs typeface="FrankRuehl" panose="020E0503060101010101" pitchFamily="34" charset="-79"/>
            </a:endParaRPr>
          </a:p>
          <a:p>
            <a:pPr marL="0" indent="0" algn="ctr">
              <a:buNone/>
            </a:pPr>
            <a:r>
              <a:rPr lang="he-IL" sz="6400" b="1" dirty="0" smtClean="0">
                <a:latin typeface="FrankRuehl" panose="020E0503060101010101" pitchFamily="34" charset="-79"/>
                <a:cs typeface="FrankRuehl" panose="020E0503060101010101" pitchFamily="34" charset="-79"/>
              </a:rPr>
              <a:t>פרשיות</a:t>
            </a:r>
            <a:r>
              <a:rPr lang="he-IL" sz="6400" dirty="0" smtClean="0">
                <a:latin typeface="FrankRuehl" panose="020E0503060101010101" pitchFamily="34" charset="-79"/>
                <a:cs typeface="FrankRuehl" panose="020E0503060101010101" pitchFamily="34" charset="-79"/>
              </a:rPr>
              <a:t> </a:t>
            </a:r>
            <a:r>
              <a:rPr lang="he-IL" sz="6400" b="1" dirty="0" smtClean="0">
                <a:solidFill>
                  <a:schemeClr val="bg2">
                    <a:lumMod val="50000"/>
                  </a:schemeClr>
                </a:solidFill>
                <a:latin typeface="FrankRuehl" panose="020E0503060101010101" pitchFamily="34" charset="-79"/>
                <a:cs typeface="FrankRuehl" panose="020E0503060101010101" pitchFamily="34" charset="-79"/>
              </a:rPr>
              <a:t>צפוי מתכות </a:t>
            </a:r>
            <a:r>
              <a:rPr lang="he-IL" sz="6400" b="1" dirty="0" err="1" smtClean="0">
                <a:solidFill>
                  <a:srgbClr val="0070C0"/>
                </a:solidFill>
                <a:latin typeface="FrankRuehl" panose="020E0503060101010101" pitchFamily="34" charset="-79"/>
                <a:cs typeface="FrankRuehl" panose="020E0503060101010101" pitchFamily="34" charset="-79"/>
              </a:rPr>
              <a:t>ואינסלר</a:t>
            </a:r>
            <a:endParaRPr lang="he-IL" sz="6400" b="1" dirty="0" smtClean="0">
              <a:solidFill>
                <a:srgbClr val="0070C0"/>
              </a:solidFill>
              <a:latin typeface="FrankRuehl" panose="020E0503060101010101" pitchFamily="34" charset="-79"/>
              <a:cs typeface="FrankRuehl" panose="020E0503060101010101" pitchFamily="34" charset="-79"/>
            </a:endParaRPr>
          </a:p>
          <a:p>
            <a:pPr marL="0" indent="0" algn="ctr">
              <a:buNone/>
            </a:pPr>
            <a:endParaRPr lang="he-IL" sz="6400" dirty="0" smtClean="0">
              <a:latin typeface="FrankRuehl" panose="020E0503060101010101" pitchFamily="34" charset="-79"/>
              <a:cs typeface="FrankRuehl" panose="020E0503060101010101" pitchFamily="34" charset="-79"/>
            </a:endParaRPr>
          </a:p>
          <a:p>
            <a:pPr marL="0" indent="0">
              <a:buNone/>
            </a:pPr>
            <a:endParaRPr lang="he-IL" sz="6400" dirty="0">
              <a:cs typeface="+mj-cs"/>
            </a:endParaRPr>
          </a:p>
        </p:txBody>
      </p:sp>
      <p:pic>
        <p:nvPicPr>
          <p:cNvPr id="1026" name="Picture 2" descr="https://encrypted-tbn1.gstatic.com/images?q=tbn:ANd9GcQJctORUvj8ASziG1fmBdAX7M-LnBIg_Hg0AzKQPv00sMxHwgG25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62382"/>
            <a:ext cx="2800350" cy="1628776"/>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6" descr="data:image/jpeg;base64,/9j/4AAQSkZJRgABAQAAAQABAAD/2wCEAAkGBxQSEhUUEhQUFRUVFRUVFBUVFRQWFBcVFRYXFhQVFBQYHCggGBolHBUUITEiJSkrLi4uFx8zODMsNygtLisBCgoKDg0OGhAQGiwkHxwwLCwsLCwsLCwsLCwsLCwsLCwsLCwsLCwsLCwsLCwsLCwsLCwsLCwsLCwsLCwsNywsK//AABEIAMIBAwMBIgACEQEDEQH/xAAcAAEAAQUBAQAAAAAAAAAAAAAABgMEBQcIAgH/xABHEAABAgMDBQoKCQMFAQAAAAABAAIDBBEFEiEiMUFRcQYHYXKBkaGxs8ETIyQyNHN0stHwFDM1QlJigqLhksLxJUNTY6Pi/8QAGQEBAAMBAQAAAAAAAAAAAAAAAAIDBAEF/8QAJxEAAgICAQQBBQADAAAAAAAAAAECAxExIRIiMkEEEzNRYYEjcaH/2gAMAwEAAhEDEQA/AN4oiIAiIgCIiA+LR9rxD4eNifrYun87lvFaIth3lEb10XtHKUSuwyG5aMfpIFTlQ4jc+w/2rYkizArWe5dtZuFjSnhD/TCe6nQpPL7vJRrxDc8tJjeCOGDcCWxD+QkUroJFcMV5/wAyLdnH4Nfxn/jJlBhq+DVbyoV5RUVQ6snLZclN7cCNYXmXe0ZNRXu1qsQonuvmXQrr2/d6tI+eBSm/pTTSFcet4JfVfCoDI7oy4ChOKlVnuMeFUuIzjJOOHDnC0R+Q5PHSJ09POTKFfVi2WPT/AHo5xrjEJz0w2YdJWPtu0HQXgXhdu5vvVrp4KdfApztlDnp/6RjDqeEyROeBnIWPn5qGBnrsUPmLdOtWkraRix4bK53VOwfzTmWW25zjjBohQk85NgyMOjQvcZvUe5YLdhMFklGuEtPg3UcCQRhoIxqpA/uPcowSdZQ85yRy2PFy8w6v+1GPK5jgOsLWDXmgxPOtnbsG1lJjGlGV/cMO5auqtnwfFkPkPLR7MQ6zzlbU3vTWSZxonvlanJW197r0FnHie+5bJ6KIbJMiIqy0IiIAiIgCIiAIiIAiIgCIiALQNsu8oj+ui9o5b+XPttHymP6+L2jlKJXM92VMFkaG4GmUW8j2lp6HFQe2cJqKOOf3BSyHEuuadTmnpUXt0eVxOK/rBWe1d/8AC+jx/puyyd2xhuuzAJZU3YjcS0E4A6xwHHVe0TuWnGRGhzHBzXYgg1BWi4M0ca4ggZs9CMcMzlKNwM7diTDQTc8S5o0AkPvEA8nMNSwNuCyjVKqM3xwbTvKN7tYVYBKyknMXqY61Z7qDWCeD4FVzt648+iFcXGxI1jZji1pH5nKQWTbj4JyThpBzFRuBFDQ4fmPchmRrW2MU4pnZPloncxu0dTJa0HXnUStC1HPJJJJKxrpga1SfGbrC6452cTS0ipFmSVltwbfCTddWHMo/FmGAHHHQOFSfevh+NJVVse0kpZMhvg2pfiCAw5LDR3C40FOY9am0zOAO5O/+FrndfLjwoeBiZhwPD41jR386zM7aeJ+df8qmb/B2NaeP0fN2loH6M9o++5jTsvBx90KCkrLW/N32Bv5wegrEFej8NYrMvyvI+ErbG916CzjxPfctTFbZ3ufQWceJ2jlplozw2SdERVloREQBERAEREAREQBERAEREAXPltHymP6+N2jl0Gue7a9Jj+vjdo5SiQmWbjm2jrWAtZlZrayJ7tVJpNjXPAf5pDq04GkjqUbnq/S2cN8f+bvgqblyv6W0aZmJeY0k4UZ0tWc3JzFIkXQS2HhsvKMy1HBoONWtw/SFk9z7yI1MfMFeQlYJ8xPRjHDybIm90X0SD4QipLg1oJ0uI+BKt22jFiRZyE994EQYsGooA2IHQywcF5jTtdwqGb40xSWgCueNU7A11OtZaz5kxIkGKSavk2OdXPUul34kAVpedz6FncMQ6vyWKKcv2Q/dC5wim6TSgzHDEn55Fi3Rnj7zudZGK6DDA8MXXnOiEedQC+4UGGH8qi2PLOcGtvEuNBQOqdC9GuL6EzJOSUmiwMZ/4nc68MvvNGlxJzCp1LJWlLNZEaPu0qRXPlEHGmAoNSu4ErDhxS5jjcxu3g4uxGFaNANK5xnz0GZRnNRROuHWzHWdKO8K0FpGDsXAjMMTVbS3qWVc48PUVr+JExOUDWG9oNHVBdSmF2hGC2FvUCkOus/E9yqlPqSOyg454LfdTEq6Hwx6/wDv/wDKsZybyiqlvRKmDxwf/SIe5YSai4nH5zqGMnVwipHi3i3gxXwqpZUIPhzDznhiFTa+JTqBVKq9P40cVo835DzMFbY3ufQWceL2jlqYlbZ3uPQWceL2jlbPRXDZJ0RFWWhERAEREAREQBERAEREAREQBc820fKZj18btHLoZc720fKZj18btHLqITKco0l7QM7jdG1wIHWo/aB8rh8d3S1wUhs53jYfrGe8FHLbN2O3W2IBzmneq7vT/wBllPs9NrRhFRQNqRnphXvWXsF1I+BrkmlTovOp0LDtdkYbPnmV3ZEakUHg+J71ha7WektmS3wzWXg8EQV5RQdZUh3NkvlhHdn8EGnNiXOaa5sK3a4YY7Vg917b0m7DFhYeStB1q+sO17kCXlbgy5Pwzn1qb5cS1tNVwB3KqpLNWF6ZOLxYeZTcREtKCYsGMxj4T3Q7sS8GOaTWt5oJBxIpQ8mnPWVvfss+DFjRXtizBDWgtFIcNriLwZXFzjiC40wwAFSTmt6Khlo9f+dSXdU0fRo2b7nvNW2Df00jBZ9xmh90X1o4g95yp2jFc1kO4XNJrgGhxNGswoQvW6H6wHTcHS5yqTMW7cOgXwcbudrRnVE9o11cQky2kHvcSXRC5oAwLWjEmmgA/wCFs7etyZZh/JX9lVrFzyHu4QHaa0zjRwrZ24TIkxwQnHmhlca2cbbjz+zAWtFxgc/7Yh71hpl+J29wqr22Y10sdStyG51OLBr3rAy0+YwLiAMoigrqGtFHjJxvnBILHfSVj/njQhyMa89ZCp1VSzm0k66456GKivUq+2jzLfNglba3uPQWceL2jlqQrbe9v6Czjxe0cuz0RhslCIirLQiIgCIiAIiIAiIgCIiAIiIAudbbPlMx6+N2jl0UucrcPlMx6+N2jl1EZFvDdiFgLd8+um8zoIxWbBWF3UPF9xaKDJI1eaD1gqFnonT7PUGJkn5+9RXtlRB4Rh03XVzZxQ96xUIm6abDyuJ7ld2UaRW1Odru5ZH4s9BbTJDuimAJOMNbAOc071bSMQXpagoWwXNdrLTCcWV5Gq33TO8jftZ7wPxVxuZgOdBdFdjdaWs2XAxtP3dKoSxXn9lseZfw2XvPnyeYB/5h0qV7qqfRYxoDQNI21bhVRPegA8BMVF0mKwkVrnbnUq3WBplIwNCKNFP1NGZbYLsR59n3GaCt11YjcKEs4DTKdpX2acKsqcK6q1GSvtsRQx4aGMIu4Vb+Z2GfMqcV5qAG1rUAZWGIAzHYFnfkjXH7cv4e5wtukilRfFaUNG8PdwLZG52Jdkn8EF3u0Wp4ryRENC0Bjm0JJyhpoTtWyrNjUlIg/wCojnc0LsvZxLtRHrXh+EdcrSsNwrnpksGZYCVlfBsLdN44jmCzk3E8ceBjuto7li5qJi7jdWHcuJ8YItc5M1JTBMuxmgPe/hqaD4oqUo2kNuzEasVUJXqVrEUeZZ5M+Fbc3t/QWceL2jlqIlbd3tvQWceL2jknoQ2ShERVFoREQBERAEREAREQBERAEREAXOFuekzHr43auXR65wtz0mY9fG7VyEZFmCsJbwwdsWaWGtj72wqFmkWUrllKQeLpr1cJV/DhPcWvu0YKtvZhU5qa+QKzsWZhMYXRGmI+ouM+5mxLtexX8CbfEfeiGuIDRSjWiuIaNGCxzby+D0Y46UXltMvS7m0znq/wshudnT9CZDIxaTV2toJLPfNditXm8wjjU4eFVZYXIYaM4HXUqnPbgkuHk2NvVTkJjJgRHsYb8M5TmtrknNUqRbsLQgGUi3YkImjaAPYTW+3MAarRMeZoSbheDwA0+cOZUmz7ajxJrowFVtrfZgxTius+227xg4v9zlbTMSjm5F8jNnwx0U04K6jshxHVcXg0pTADOTp2ql9Be6hBLRTS2tdRzhUPCabNVabg0v0WkSYv3zdAN0g0rnpTTyKeScbyeIP+v+9igsSULAc5qcTdIz51K5GL4l+xo/cFyTT0d6WsJltMO8Y/YRzuPwWKjGtTy9/eVdTUbxj9g63KwiZuT+UKyRw/Nbm8xgNM1boqhKoWf9W350KsV60dI8qW2fCVt7e19AZx4vaOWoCtv72voDOPF7RyjPR2GyUoiKstCIiAIiIAiIgCIiAIiIAiIgC5utz0qY9oj9q5dIrm23D5TMe0R+1chGRaLE2o2tfnQsosdaOf51Ku3xLKfIsZWBRtfngWUhDJ+c9MFZMdmHzpV2w0pyfPMskuTfHgyUEgU15ukKvEfhydVfisfDNR1fHnVwXjEcHPVUtFhc2TLNiGJe0XaY0z3q9QV5O2awNcRWopTEkcKo7nRjFxGZmf9Syc9DyHVrozLTF9pmmu4iM1Sp2aPhoVKWgtLfNHMK5hXQshMStfw7VjJiJMt81kKgAqSwHHScAoSTlwjRXJQy2U5yGwUoG1qM1K5wpLIu8W7awdJKwEtAixSGvbCBJJq0NByQXADTWoHOsxJu8W7jM/uUWscHZyUuUWU67F54B3q0juz7VWm3efsHUrSMcNpCktlPok0pgxuxVSVTgnJGxfSV6q0eXLZ9JW397P0CHx4vaOWnSVuHey9Ah8eL2jlGejsNkrREVZYEREAREQBERAEREAREQBERAFzXbh8qmPaI/auXSi5ptz0qY9oj9q5DjLULH2iaGuxX1VY2ie7oqq7PEnV5FFmfkKrg5uDFWsNwrwUHOqzHGnAB8FkZvReQn4baKrewVtX55FlbElr8QXhVrBedqo04DlcWjlVb4JmZs6WLGBtMoiruMaHoAaOdY6et65gQHAmgGINNefZzrMWi+5CcT5xFAeF2c9ahU+4F4H4QOc49VF2vnLZLpTmol8624dRWFso53xVzL2lDiuLRDxDa4uObNTPwqOTABGwq+sOl81/D3hWdKJ2QUYtolstIMyIgZRwyhic6xcaFcL26ogpxcot6CFJLNaDCZs7yFhrbhUcD+IDnZVn9o51nT7iEl2ojcc4u2jqVu41cOEgqrFOU7b3BUYRq5u0df8LRHZS9ElhnAbEJXlubkXwlemjymfSVuPew+z4fHi9o5aZJW5t6/7Ph8eL2jlyejsdksREVZYEREAREQBERAEREAREQBERAFzPbp8qmPaI/auXTC5jt8+VTPtEftXIC1BVlaWNFcgq2nTm2queidfki1aM1PmirOJ0autUQc6qQzUfOZZWbUXLHVx19CmNhwLsIHTEN/9AJDBym8f6VF7KlfCxAytATidTRi48gFVNmkaBQYADU0YNHIAFRa/RdBGNt6N5rNQvO5cB386hESJeeTrJ5tCkFsT1fCO5B7oUaaVdBYWDtTzJyKz3UCvrEeC41/D3hYtzqlX1jDLPF7wpk7X2M2DZLx4FlM1SP3FY+3TiNVXEctKr1ZFfBU1OPTQqs9x0rJLiTK48wRBoxyn8Y9y8QBljb3q4mWVdFdUCkQ4a8o5lbwRlN216FqhtFE9EiDl8LlTLl5Ll6OTzGVLy3RvW/Z0Pjxe0ctIFy3bvUn/AE6Hx43auXJaOx2S9ERQJhERAEREAREQBERAEREAREQBcvW+7yqZ9pmO1euoVyxugf5XM+0zHbPXGC3vqhNuwHKvl5U4xVcnwTguSiw56qu0Ztqtw2vOr6Sly9zWDO5wA5T1LPI1xJJudgXWF+mIbreI05R5SAP0lZKdmLsNx4KDacAvDLrRRvmtAa3YNPKanlWOtyNg1g05R6h3rNFdUy6UumBgbUi5LW6zXm/yseCq1oPq+n4QOfP8FRrRaidXEUHnFXllfWGn4T1hY8Z1f2eQHninuXWdsfayY2K43XDhB5x/CvXPFcQsVYEWt4V0DoP8rJucslnkV1vsRCJx2L6aYrjyXnfEKjAOUFkrdlw14oKBzA6nCcHfuDjyrEh2UPnStFfOCmzTM0Yy8mMrAxV5MVbeow9JfmMt5b0rq2bD48btXLnvwq39vMurZUL1kx2z13OTmCcIiIdCIiAIiIAiIgCIiAIiIAiIgC5Rt93lc17VM9s9dXLk7dB6XNe1TPbvUZaOosw5fIh618R+ZVMmjzDOaqkG52BQOi6shnGeMo8jfeUdaScOblwUwhs8G1kP8Dcrjuxd3BZ7XhGqJdsOYLCz8e/FcdWSNg+Sr6LFutLtQ6dCjsaJRjtnXgo0x9i16iWUR9STrNV5JXhjl4e5aMGjOEe76vbNfV+J0FY2quJF9HjYepMEJS7WS6wolIhH5T3LLPfio1Y8Xxo2HqWec7FZLl3EaZdpj90baw2O/C5zOejh/co0448oHWVK7UZfgxBquvH6TR3Q4qJP7/irKSFmj2XrwYi8krwVqMjR7L10NvKH/SYXrJjt3rnMldGbyX2TB9ZMds9TiRZO0RFM4EREAREQBERAEREAREQBERAFybugPlk17VM9s9dZLkrdEfLJr2qZ7Z6jLR1FoCvp7wvAK9VVTLEX9hS1X3j5sMB54SCLreUrNQ31xOcmvOrSUZchNH3ohvHijzR1lXLSsU3lmuJbWxGo0N/EegfysBOuo0DWegf5V5as1WIcH0bhW66nCa0VoJlmYkfqHxC01xxEolPvyWoC8OWQa+F+TmC8ubD1N5D/ACpk/rL8Fiq0kaPHL1FVvAs0DpPxXuHBaMQMRwn4rpx2poyFnPpFbtpzqQvdrUUlXUe0/mHWpHEcs1y5JUvgrQ6ON3Q9rmc4I66KHxB1mvMPipQIlKHUQVH7Vh3YzxovOI2GhHQVynZ23RaErwSvTiqZK1IzM+FdGbyX2TB9ZMds9c5Ero3eR+yYPrJjtnqyJWyeIiKZwIiIAiIgCIiAIiIAiIgCIiALk63/AEua9qme2eiKMtHUWAC+HSvqKt6JIksx9ZyN91AiLEa4noqpREXEGePo7Tna08gVvHkYX/HD/ob8ERXRZCRjY8qz8Df6QrCNDArQDmCItESqRZt89vGHWpq9EVN/otp9lI5ljLf+t/S33WoihXs7ZoxTlTKItJnPJXR+8l9kwfWTHbPRFOJBk8REUzgREQBERAEREB//2Q=="/>
          <p:cNvSpPr>
            <a:spLocks noGrp="1" noChangeAspect="1" noChangeArrowheads="1"/>
          </p:cNvSpPr>
          <p:nvPr>
            <p:ph type="title"/>
          </p:nvPr>
        </p:nvSpPr>
        <p:spPr bwMode="auto">
          <a:xfrm>
            <a:off x="0" y="190958"/>
            <a:ext cx="8697913" cy="1600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b="1" dirty="0" smtClean="0"/>
              <a:t>Vs</a:t>
            </a:r>
            <a:r>
              <a:rPr lang="he-IL" b="1" dirty="0" smtClean="0"/>
              <a:t> </a:t>
            </a:r>
            <a:endParaRPr lang="he-IL" b="1" dirty="0"/>
          </a:p>
        </p:txBody>
      </p:sp>
      <p:pic>
        <p:nvPicPr>
          <p:cNvPr id="1032" name="Picture 8" descr="https://encrypted-tbn3.gstatic.com/images?q=tbn:ANd9GcTi8LD6uJ4g-t3nSf2RDNOf--aSR8hytpODMQLFI_mr-NaWsSnJ7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162382"/>
            <a:ext cx="2412876" cy="1599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6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40080"/>
            <a:ext cx="8229600" cy="1143000"/>
          </a:xfrm>
        </p:spPr>
        <p:txBody>
          <a:bodyPr/>
          <a:lstStyle/>
          <a:p>
            <a:r>
              <a:rPr lang="he-IL" b="1" dirty="0" smtClean="0">
                <a:latin typeface="Narkisim" panose="020E0502050101010101" pitchFamily="34" charset="-79"/>
                <a:cs typeface="Narkisim" panose="020E0502050101010101" pitchFamily="34" charset="-79"/>
              </a:rPr>
              <a:t>נושאים לדיון</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457200" y="980728"/>
            <a:ext cx="8229600" cy="5616624"/>
          </a:xfrm>
        </p:spPr>
        <p:txBody>
          <a:bodyPr>
            <a:normAutofit fontScale="77500" lnSpcReduction="20000"/>
          </a:bodyPr>
          <a:lstStyle/>
          <a:p>
            <a:r>
              <a:rPr lang="he-IL" dirty="0" smtClean="0">
                <a:latin typeface="Narkisim" panose="020E0502050101010101" pitchFamily="34" charset="-79"/>
                <a:cs typeface="Narkisim" panose="020E0502050101010101" pitchFamily="34" charset="-79"/>
              </a:rPr>
              <a:t>מבחני סעיף 8</a:t>
            </a:r>
          </a:p>
          <a:p>
            <a:r>
              <a:rPr lang="he-IL" dirty="0">
                <a:latin typeface="Narkisim" panose="020E0502050101010101" pitchFamily="34" charset="-79"/>
                <a:cs typeface="Narkisim" panose="020E0502050101010101" pitchFamily="34" charset="-79"/>
              </a:rPr>
              <a:t>תיקון בקשה לאישור – </a:t>
            </a:r>
            <a:r>
              <a:rPr lang="he-IL" dirty="0" err="1" smtClean="0">
                <a:latin typeface="Narkisim" panose="020E0502050101010101" pitchFamily="34" charset="-79"/>
                <a:cs typeface="Narkisim" panose="020E0502050101010101" pitchFamily="34" charset="-79"/>
              </a:rPr>
              <a:t>בר"ם</a:t>
            </a:r>
            <a:r>
              <a:rPr lang="he-IL" dirty="0" smtClean="0">
                <a:latin typeface="Narkisim" panose="020E0502050101010101" pitchFamily="34" charset="-79"/>
                <a:cs typeface="Narkisim" panose="020E0502050101010101" pitchFamily="34" charset="-79"/>
              </a:rPr>
              <a:t> </a:t>
            </a:r>
            <a:r>
              <a:rPr lang="he-IL" dirty="0">
                <a:latin typeface="Narkisim" panose="020E0502050101010101" pitchFamily="34" charset="-79"/>
                <a:cs typeface="Narkisim" panose="020E0502050101010101" pitchFamily="34" charset="-79"/>
              </a:rPr>
              <a:t>4303/12 </a:t>
            </a:r>
            <a:r>
              <a:rPr lang="he-IL" b="1" dirty="0">
                <a:latin typeface="Narkisim" panose="020E0502050101010101" pitchFamily="34" charset="-79"/>
                <a:cs typeface="Narkisim" panose="020E0502050101010101" pitchFamily="34" charset="-79"/>
              </a:rPr>
              <a:t>תמר </a:t>
            </a:r>
            <a:r>
              <a:rPr lang="he-IL" b="1" dirty="0" err="1">
                <a:latin typeface="Narkisim" panose="020E0502050101010101" pitchFamily="34" charset="-79"/>
                <a:cs typeface="Narkisim" panose="020E0502050101010101" pitchFamily="34" charset="-79"/>
              </a:rPr>
              <a:t>אינסלר</a:t>
            </a:r>
            <a:r>
              <a:rPr lang="he-IL" b="1" dirty="0">
                <a:latin typeface="Narkisim" panose="020E0502050101010101" pitchFamily="34" charset="-79"/>
                <a:cs typeface="Narkisim" panose="020E0502050101010101" pitchFamily="34" charset="-79"/>
              </a:rPr>
              <a:t> נ' המועצה </a:t>
            </a:r>
            <a:r>
              <a:rPr lang="he-IL" dirty="0" err="1">
                <a:latin typeface="Narkisim" panose="020E0502050101010101" pitchFamily="34" charset="-79"/>
                <a:cs typeface="Narkisim" panose="020E0502050101010101" pitchFamily="34" charset="-79"/>
              </a:rPr>
              <a:t>האיזורית</a:t>
            </a:r>
            <a:r>
              <a:rPr lang="he-IL" dirty="0">
                <a:latin typeface="Narkisim" panose="020E0502050101010101" pitchFamily="34" charset="-79"/>
                <a:cs typeface="Narkisim" panose="020E0502050101010101" pitchFamily="34" charset="-79"/>
              </a:rPr>
              <a:t> עמק חפר</a:t>
            </a:r>
            <a:endParaRPr lang="he-IL" dirty="0" smtClean="0">
              <a:latin typeface="Narkisim" panose="020E0502050101010101" pitchFamily="34" charset="-79"/>
              <a:cs typeface="Narkisim" panose="020E0502050101010101" pitchFamily="34" charset="-79"/>
            </a:endParaRPr>
          </a:p>
          <a:p>
            <a:r>
              <a:rPr lang="he-IL" dirty="0" smtClean="0">
                <a:latin typeface="Narkisim" panose="020E0502050101010101" pitchFamily="34" charset="-79"/>
                <a:cs typeface="Narkisim" panose="020E0502050101010101" pitchFamily="34" charset="-79"/>
              </a:rPr>
              <a:t>הוראות התקנות </a:t>
            </a:r>
          </a:p>
          <a:p>
            <a:r>
              <a:rPr lang="he-IL" dirty="0" smtClean="0">
                <a:latin typeface="Narkisim" panose="020E0502050101010101" pitchFamily="34" charset="-79"/>
                <a:cs typeface="Narkisim" panose="020E0502050101010101" pitchFamily="34" charset="-79"/>
              </a:rPr>
              <a:t>הוכחת הנזק בשלב הבקשה?</a:t>
            </a:r>
            <a:endParaRPr lang="he-IL" dirty="0">
              <a:latin typeface="Narkisim" panose="020E0502050101010101" pitchFamily="34" charset="-79"/>
              <a:cs typeface="Narkisim" panose="020E0502050101010101" pitchFamily="34" charset="-79"/>
            </a:endParaRPr>
          </a:p>
          <a:p>
            <a:r>
              <a:rPr lang="he-IL" dirty="0" err="1" smtClean="0">
                <a:latin typeface="Narkisim" panose="020E0502050101010101" pitchFamily="34" charset="-79"/>
                <a:cs typeface="Narkisim" panose="020E0502050101010101" pitchFamily="34" charset="-79"/>
              </a:rPr>
              <a:t>גלמ"ס</a:t>
            </a:r>
            <a:endParaRPr lang="he-IL" dirty="0" smtClean="0">
              <a:latin typeface="Narkisim" panose="020E0502050101010101" pitchFamily="34" charset="-79"/>
              <a:cs typeface="Narkisim" panose="020E0502050101010101" pitchFamily="34" charset="-79"/>
            </a:endParaRPr>
          </a:p>
          <a:p>
            <a:r>
              <a:rPr lang="he-IL" dirty="0" smtClean="0">
                <a:latin typeface="Narkisim" panose="020E0502050101010101" pitchFamily="34" charset="-79"/>
                <a:cs typeface="Narkisim" panose="020E0502050101010101" pitchFamily="34" charset="-79"/>
              </a:rPr>
              <a:t>רע"א </a:t>
            </a:r>
            <a:r>
              <a:rPr lang="he-IL" dirty="0">
                <a:latin typeface="Narkisim" panose="020E0502050101010101" pitchFamily="34" charset="-79"/>
                <a:cs typeface="Narkisim" panose="020E0502050101010101" pitchFamily="34" charset="-79"/>
              </a:rPr>
              <a:t>3489/09 </a:t>
            </a:r>
            <a:r>
              <a:rPr lang="he-IL" b="1" dirty="0">
                <a:latin typeface="Narkisim" panose="020E0502050101010101" pitchFamily="34" charset="-79"/>
                <a:cs typeface="Narkisim" panose="020E0502050101010101" pitchFamily="34" charset="-79"/>
              </a:rPr>
              <a:t>מגדל חברה לביטוח בע"מ נ' חברת צפוי מתכות עמק זבולון </a:t>
            </a:r>
            <a:r>
              <a:rPr lang="he-IL" b="1" dirty="0" smtClean="0">
                <a:latin typeface="Narkisim" panose="020E0502050101010101" pitchFamily="34" charset="-79"/>
                <a:cs typeface="Narkisim" panose="020E0502050101010101" pitchFamily="34" charset="-79"/>
              </a:rPr>
              <a:t>בע"מ</a:t>
            </a:r>
            <a:r>
              <a:rPr lang="he-IL" dirty="0" smtClean="0">
                <a:latin typeface="Narkisim" panose="020E0502050101010101" pitchFamily="34" charset="-79"/>
                <a:cs typeface="Narkisim" panose="020E0502050101010101" pitchFamily="34" charset="-79"/>
              </a:rPr>
              <a:t> </a:t>
            </a:r>
            <a:r>
              <a:rPr lang="he-IL" b="1" u="sng" dirty="0" smtClean="0">
                <a:latin typeface="Narkisim" panose="020E0502050101010101" pitchFamily="34" charset="-79"/>
                <a:cs typeface="Narkisim" panose="020E0502050101010101" pitchFamily="34" charset="-79"/>
              </a:rPr>
              <a:t>מול</a:t>
            </a:r>
            <a:r>
              <a:rPr lang="he-IL" dirty="0" smtClean="0">
                <a:latin typeface="Narkisim" panose="020E0502050101010101" pitchFamily="34" charset="-79"/>
                <a:cs typeface="Narkisim" panose="020E0502050101010101" pitchFamily="34" charset="-79"/>
              </a:rPr>
              <a:t> דנ"א </a:t>
            </a:r>
            <a:r>
              <a:rPr lang="he-IL" dirty="0">
                <a:latin typeface="Narkisim" panose="020E0502050101010101" pitchFamily="34" charset="-79"/>
                <a:cs typeface="Narkisim" panose="020E0502050101010101" pitchFamily="34" charset="-79"/>
              </a:rPr>
              <a:t>5666/12 </a:t>
            </a:r>
            <a:r>
              <a:rPr lang="he-IL" b="1" dirty="0">
                <a:latin typeface="Narkisim" panose="020E0502050101010101" pitchFamily="34" charset="-79"/>
                <a:cs typeface="Narkisim" panose="020E0502050101010101" pitchFamily="34" charset="-79"/>
              </a:rPr>
              <a:t>עמוסי רחמים נ' הפניקס הישראלי חברה לביטוח </a:t>
            </a:r>
            <a:r>
              <a:rPr lang="he-IL" b="1" dirty="0" smtClean="0">
                <a:latin typeface="Narkisim" panose="020E0502050101010101" pitchFamily="34" charset="-79"/>
                <a:cs typeface="Narkisim" panose="020E0502050101010101" pitchFamily="34" charset="-79"/>
              </a:rPr>
              <a:t>בע"מ</a:t>
            </a:r>
            <a:endParaRPr lang="he-IL" dirty="0" smtClean="0">
              <a:latin typeface="Narkisim" panose="020E0502050101010101" pitchFamily="34" charset="-79"/>
              <a:cs typeface="Narkisim" panose="020E0502050101010101" pitchFamily="34" charset="-79"/>
            </a:endParaRPr>
          </a:p>
          <a:p>
            <a:r>
              <a:rPr lang="he-IL" dirty="0" smtClean="0">
                <a:latin typeface="Narkisim" panose="020E0502050101010101" pitchFamily="34" charset="-79"/>
                <a:cs typeface="Narkisim" panose="020E0502050101010101" pitchFamily="34" charset="-79"/>
              </a:rPr>
              <a:t>החלפת תובע</a:t>
            </a:r>
            <a:endParaRPr lang="he-IL" dirty="0">
              <a:latin typeface="Narkisim" panose="020E0502050101010101" pitchFamily="34" charset="-79"/>
              <a:cs typeface="Narkisim" panose="020E0502050101010101" pitchFamily="34" charset="-79"/>
            </a:endParaRPr>
          </a:p>
          <a:p>
            <a:r>
              <a:rPr lang="he-IL" dirty="0" smtClean="0">
                <a:latin typeface="Narkisim" panose="020E0502050101010101" pitchFamily="34" charset="-79"/>
                <a:cs typeface="Narkisim" panose="020E0502050101010101" pitchFamily="34" charset="-79"/>
              </a:rPr>
              <a:t>פניה מוקדמת </a:t>
            </a:r>
          </a:p>
          <a:p>
            <a:r>
              <a:rPr lang="he-IL" dirty="0" smtClean="0">
                <a:latin typeface="Narkisim" panose="020E0502050101010101" pitchFamily="34" charset="-79"/>
                <a:cs typeface="Narkisim" panose="020E0502050101010101" pitchFamily="34" charset="-79"/>
              </a:rPr>
              <a:t>סילוק על הסף</a:t>
            </a:r>
          </a:p>
          <a:p>
            <a:r>
              <a:rPr lang="he-IL" dirty="0" smtClean="0">
                <a:latin typeface="Narkisim" panose="020E0502050101010101" pitchFamily="34" charset="-79"/>
                <a:cs typeface="Narkisim" panose="020E0502050101010101" pitchFamily="34" charset="-79"/>
              </a:rPr>
              <a:t>הוצאת צו</a:t>
            </a:r>
          </a:p>
          <a:p>
            <a:r>
              <a:rPr lang="he-IL" dirty="0">
                <a:latin typeface="Narkisim" panose="020E0502050101010101" pitchFamily="34" charset="-79"/>
                <a:cs typeface="Narkisim" panose="020E0502050101010101" pitchFamily="34" charset="-79"/>
              </a:rPr>
              <a:t>עו"ד מול לקוח </a:t>
            </a:r>
          </a:p>
          <a:p>
            <a:r>
              <a:rPr lang="he-IL" dirty="0">
                <a:latin typeface="Narkisim" panose="020E0502050101010101" pitchFamily="34" charset="-79"/>
                <a:cs typeface="Narkisim" panose="020E0502050101010101" pitchFamily="34" charset="-79"/>
              </a:rPr>
              <a:t>עו"ד לקוח ותובע</a:t>
            </a:r>
            <a:endParaRPr lang="he-IL" b="1" dirty="0">
              <a:latin typeface="Narkisim" panose="020E0502050101010101" pitchFamily="34" charset="-79"/>
              <a:cs typeface="Narkisim" panose="020E0502050101010101" pitchFamily="34" charset="-79"/>
            </a:endParaRPr>
          </a:p>
          <a:p>
            <a:endParaRPr lang="he-IL" dirty="0" smtClean="0"/>
          </a:p>
          <a:p>
            <a:endParaRPr lang="he-IL" dirty="0"/>
          </a:p>
        </p:txBody>
      </p:sp>
    </p:spTree>
    <p:extLst>
      <p:ext uri="{BB962C8B-B14F-4D97-AF65-F5344CB8AC3E}">
        <p14:creationId xmlns:p14="http://schemas.microsoft.com/office/powerpoint/2010/main" val="805775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71400"/>
            <a:ext cx="8229600" cy="1143000"/>
          </a:xfrm>
        </p:spPr>
        <p:txBody>
          <a:bodyPr>
            <a:normAutofit fontScale="90000"/>
          </a:bodyPr>
          <a:lstStyle/>
          <a:p>
            <a:r>
              <a:rPr lang="he-IL" u="sng" dirty="0" smtClean="0">
                <a:latin typeface="Narkisim" panose="020E0502050101010101" pitchFamily="34" charset="-79"/>
                <a:cs typeface="Narkisim" panose="020E0502050101010101" pitchFamily="34" charset="-79"/>
              </a:rPr>
              <a:t>כב' השופט </a:t>
            </a:r>
            <a:r>
              <a:rPr lang="he-IL" u="sng" dirty="0" err="1" smtClean="0">
                <a:latin typeface="Narkisim" panose="020E0502050101010101" pitchFamily="34" charset="-79"/>
                <a:cs typeface="Narkisim" panose="020E0502050101010101" pitchFamily="34" charset="-79"/>
              </a:rPr>
              <a:t>גרוניס</a:t>
            </a:r>
            <a:r>
              <a:rPr lang="he-IL" dirty="0" smtClean="0">
                <a:latin typeface="Narkisim" panose="020E0502050101010101" pitchFamily="34" charset="-79"/>
                <a:cs typeface="Narkisim" panose="020E0502050101010101" pitchFamily="34" charset="-79"/>
              </a:rPr>
              <a:t> </a:t>
            </a:r>
            <a:r>
              <a:rPr lang="he-IL" dirty="0" err="1" smtClean="0">
                <a:latin typeface="Narkisim" panose="020E0502050101010101" pitchFamily="34" charset="-79"/>
                <a:cs typeface="Narkisim" panose="020E0502050101010101" pitchFamily="34" charset="-79"/>
              </a:rPr>
              <a:t>ברע"א</a:t>
            </a:r>
            <a:r>
              <a:rPr lang="he-IL" dirty="0" smtClean="0">
                <a:latin typeface="Narkisim" panose="020E0502050101010101" pitchFamily="34" charset="-79"/>
                <a:cs typeface="Narkisim" panose="020E0502050101010101" pitchFamily="34" charset="-79"/>
              </a:rPr>
              <a:t> </a:t>
            </a:r>
            <a:r>
              <a:rPr lang="he-IL" dirty="0">
                <a:latin typeface="Narkisim" panose="020E0502050101010101" pitchFamily="34" charset="-79"/>
                <a:cs typeface="Narkisim" panose="020E0502050101010101" pitchFamily="34" charset="-79"/>
              </a:rPr>
              <a:t>8761/09</a:t>
            </a:r>
            <a:r>
              <a:rPr lang="he-IL" b="1" dirty="0">
                <a:latin typeface="Narkisim" panose="020E0502050101010101" pitchFamily="34" charset="-79"/>
                <a:cs typeface="Narkisim" panose="020E0502050101010101" pitchFamily="34" charset="-79"/>
              </a:rPr>
              <a:t> סלקום ישראל בע"מ נ' טל </a:t>
            </a:r>
            <a:r>
              <a:rPr lang="he-IL" b="1" dirty="0" err="1">
                <a:latin typeface="Narkisim" panose="020E0502050101010101" pitchFamily="34" charset="-79"/>
                <a:cs typeface="Narkisim" panose="020E0502050101010101" pitchFamily="34" charset="-79"/>
              </a:rPr>
              <a:t>פתאל</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467544" y="836712"/>
            <a:ext cx="8229600" cy="5544616"/>
          </a:xfrm>
        </p:spPr>
        <p:txBody>
          <a:bodyPr>
            <a:normAutofit fontScale="25000" lnSpcReduction="20000"/>
          </a:bodyPr>
          <a:lstStyle/>
          <a:p>
            <a:pPr marL="0" indent="0" algn="just">
              <a:buNone/>
            </a:pPr>
            <a:r>
              <a:rPr lang="he-IL" sz="7600" dirty="0" smtClean="0"/>
              <a:t>5. התשובה </a:t>
            </a:r>
            <a:r>
              <a:rPr lang="he-IL" sz="7600" dirty="0"/>
              <a:t>לשאלה אם יש לדון לגופה בבקשת רשות ערעור או </a:t>
            </a:r>
            <a:r>
              <a:rPr lang="he-IL" sz="7600" dirty="0" err="1"/>
              <a:t>ליתן</a:t>
            </a:r>
            <a:r>
              <a:rPr lang="he-IL" sz="7600" dirty="0"/>
              <a:t> רשות ערעור על החלטה בעניין אישור תובענה ייצוגית היא פרי איזון של השיקולים השונים, תוך התחשבות בנתונים הספציפיים של כל מקרה ומקרה. מן הנמנע לשרטט מראש נוסחה מוחלטת בשאלה זו. נסתפק בכך שנצביע על רשימה לא ממצה של תבחינים, אשר יש בהם לשיטתנו כדי לסייע בהתוויית המדיניות המשפטית בסוגיה זו. עניין אחד אותו יש להביא בחשבון הוא המשמעות של קבלת התובענה הייצוגית מבחינת הנתבע. כזכור, פגיעותו של הנתבע בסיטואציה של תובענה ייצוגית היא אחד הטעמים לכך שקיימת חובה לקבל אישור להגשתה. כאמור, אין בכך כדי להביא למסקנה שההשגה על החלטת האישור תיבחן בכל מקרה באופן </a:t>
            </a:r>
            <a:r>
              <a:rPr lang="he-IL" sz="7600" dirty="0" err="1"/>
              <a:t>מיידי</a:t>
            </a:r>
            <a:r>
              <a:rPr lang="he-IL" sz="7600" dirty="0"/>
              <a:t> על ידי ערכאת הערעור. אולם, כאשר מבחינת הנתבע המשמעות של קבלת התובענה הייצוגית היא חמורה במיוחד - בהתחשב בסכום התביעה, איתנותו הפיננסית של הנתבע ויתר הנתונים השייכים לעניין - יש בכך שיקול התומך בבירור </a:t>
            </a:r>
            <a:r>
              <a:rPr lang="he-IL" sz="7600" dirty="0" err="1"/>
              <a:t>מיידי</a:t>
            </a:r>
            <a:r>
              <a:rPr lang="he-IL" sz="7600" dirty="0"/>
              <a:t> של ההשגות על החלטת האישור. עניין שני שיש להתחשב בו נוגע לשאלה מה משקלן של השאלות, המשפטיות והעובדתיות, המתעוררות בגדר בקשת רשות הערעור ביחס לשאלות שנותר לדון בהן בגדר התובענה הייצוגית. בעניין זה יש להתחשב הן במספר השאלות והן, ובעיקר, בטיבן ובמורכבות הכרוכה בבירורן. כאשר השאלות שנותרו פתוחות הינן רבות ומורכבות, ולעומת זאת השאלות שהוכרעו בהחלטת האישור הינן פשוטות יחסית, יש היגיון בטענה שעל ערכאת הערעור לדון באופן </a:t>
            </a:r>
            <a:r>
              <a:rPr lang="he-IL" sz="7600" dirty="0" err="1"/>
              <a:t>מיידי</a:t>
            </a:r>
            <a:r>
              <a:rPr lang="he-IL" sz="7600" dirty="0"/>
              <a:t> בהשגות על החלטת האישור, בהנחה שהכרעה בסוגיות שנדונו עשויה לייתר את הצורך לדון בהמשך בשאלות המורכבות. עניין שלישי אותו נציין נוגע לסיכויי בקשת רשות הערעור. מן הבחינה העקרונית, ככל שסיכויי הבקשה לרשות ערעור נחזים להיות גבוהים יותר, כך יש הצדקה לדון בה לגופה ולא לדחות את בירור ההשגות לשלב שלאחר פסק הדין. </a:t>
            </a:r>
            <a:r>
              <a:rPr lang="he-IL" sz="7600" b="1" dirty="0"/>
              <a:t>עם זאת, מבחינה פרקטית קיים לשיטתי קושי רב להעריך סיכויים של הליך ערעורי. סבורני, כי אין טעם ותוחלת בבחינה מקדמית מדוקדקת של סיכויי בקשת רשות הערעור. לשיקול הנוגע לסיכויי ההליך יש מקום רק במקרי קצה. היינו, כאשר הקשיים שבהחלטת האישור, או היעדרם, בולטים על פני הדברים</a:t>
            </a:r>
            <a:r>
              <a:rPr lang="he-IL" sz="7600" dirty="0"/>
              <a:t>. </a:t>
            </a:r>
            <a:endParaRPr lang="en-US" sz="7600" dirty="0"/>
          </a:p>
          <a:p>
            <a:endParaRPr lang="he-IL" dirty="0"/>
          </a:p>
        </p:txBody>
      </p:sp>
    </p:spTree>
    <p:extLst>
      <p:ext uri="{BB962C8B-B14F-4D97-AF65-F5344CB8AC3E}">
        <p14:creationId xmlns:p14="http://schemas.microsoft.com/office/powerpoint/2010/main" val="37859654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706090"/>
          </a:xfrm>
        </p:spPr>
        <p:txBody>
          <a:bodyPr>
            <a:normAutofit fontScale="90000"/>
          </a:bodyPr>
          <a:lstStyle/>
          <a:p>
            <a:r>
              <a:rPr lang="he-IL" dirty="0" smtClean="0">
                <a:latin typeface="Narkisim" panose="020E0502050101010101" pitchFamily="34" charset="-79"/>
                <a:cs typeface="Narkisim" panose="020E0502050101010101" pitchFamily="34" charset="-79"/>
              </a:rPr>
              <a:t>רע"א </a:t>
            </a:r>
            <a:r>
              <a:rPr lang="he-IL" dirty="0">
                <a:latin typeface="Narkisim" panose="020E0502050101010101" pitchFamily="34" charset="-79"/>
                <a:cs typeface="Narkisim" panose="020E0502050101010101" pitchFamily="34" charset="-79"/>
              </a:rPr>
              <a:t>2128/09</a:t>
            </a:r>
            <a:r>
              <a:rPr lang="he-IL" b="1" dirty="0">
                <a:latin typeface="Narkisim" panose="020E0502050101010101" pitchFamily="34" charset="-79"/>
                <a:cs typeface="Narkisim" panose="020E0502050101010101" pitchFamily="34" charset="-79"/>
              </a:rPr>
              <a:t> </a:t>
            </a:r>
            <a:r>
              <a:rPr lang="he-IL" b="1" dirty="0" smtClean="0">
                <a:latin typeface="Narkisim" panose="020E0502050101010101" pitchFamily="34" charset="-79"/>
                <a:cs typeface="Narkisim" panose="020E0502050101010101" pitchFamily="34" charset="-79"/>
              </a:rPr>
              <a:t>הפניקס נ</a:t>
            </a:r>
            <a:r>
              <a:rPr lang="he-IL" b="1" dirty="0">
                <a:latin typeface="Narkisim" panose="020E0502050101010101" pitchFamily="34" charset="-79"/>
                <a:cs typeface="Narkisim" panose="020E0502050101010101" pitchFamily="34" charset="-79"/>
              </a:rPr>
              <a:t>' </a:t>
            </a:r>
            <a:r>
              <a:rPr lang="he-IL" b="1" dirty="0" smtClean="0">
                <a:latin typeface="Narkisim" panose="020E0502050101010101" pitchFamily="34" charset="-79"/>
                <a:cs typeface="Narkisim" panose="020E0502050101010101" pitchFamily="34" charset="-79"/>
              </a:rPr>
              <a:t>עמוסי</a:t>
            </a:r>
            <a:r>
              <a:rPr lang="en-US" b="1" dirty="0">
                <a:latin typeface="Narkisim" panose="020E0502050101010101" pitchFamily="34" charset="-79"/>
                <a:cs typeface="Narkisim" panose="020E0502050101010101" pitchFamily="34" charset="-79"/>
              </a:rPr>
              <a:t/>
            </a:r>
            <a:br>
              <a:rPr lang="en-US" b="1" dirty="0">
                <a:latin typeface="Narkisim" panose="020E0502050101010101" pitchFamily="34" charset="-79"/>
                <a:cs typeface="Narkisim" panose="020E0502050101010101" pitchFamily="34" charset="-79"/>
              </a:rPr>
            </a:b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457200" y="692696"/>
            <a:ext cx="8229600" cy="5832648"/>
          </a:xfrm>
        </p:spPr>
        <p:txBody>
          <a:bodyPr>
            <a:normAutofit fontScale="25000" lnSpcReduction="20000"/>
          </a:bodyPr>
          <a:lstStyle/>
          <a:p>
            <a:pPr marL="0" indent="0" algn="just" hangingPunct="0">
              <a:buNone/>
            </a:pPr>
            <a:r>
              <a:rPr lang="he-IL" sz="6800" dirty="0"/>
              <a:t>15.	אשר על כן, ברי כי תכלית החוק היא להורות לבית המשפט לבצע בחינה מקדמית של סיכויי התובענה לשם הגנה מידתית על זכויות הנתבעים. לעניין זה, די לו לבית המשפט לעקוב בדקדקנות אחר לשון המחוקק ולראות האם קיימת "אפשרות סבירה" להכרעה לטובת קבוצת התובעים; הא, ותו לא. החמרת התנאים לאישור תובענה כייצוגית, ובירור רוב רובה של התביעה כבר בשלב אישור התובענה כייצוגית, חורגת מהאיזון שקבע המחוקק, ועל כן היא אינה ראויה. נוסף על כך, דיון שמתבצע באופן זה אינו יעיל, מכיוון שנוצרת כפילות בין הדיון בגוף התובענה לבין הדיון בבקשת האישור; חוסר היעילות הטמון בכפילות זו גדל מקום בו פונים הצדדים פעמיים לערכאת הערעור. יפים </a:t>
            </a:r>
            <a:r>
              <a:rPr lang="he-IL" sz="6800" dirty="0" err="1"/>
              <a:t>לענין</a:t>
            </a:r>
            <a:r>
              <a:rPr lang="he-IL" sz="6800" dirty="0"/>
              <a:t> זה דברי הנשיא א' ברק: "אין להפוך את הפרוזדור למשכן קבע. הליך האישור צריך להיות רציני ויעיל. אסור לו, להליך זה, להוות גורם המצנן תובעים ראויים מלהגיש תביעה ייצוגית" (</a:t>
            </a:r>
            <a:r>
              <a:rPr lang="he-IL" sz="6800" u="sng" dirty="0">
                <a:hlinkClick r:id="rId2"/>
              </a:rPr>
              <a:t>רע"א 4556/94 </a:t>
            </a:r>
            <a:r>
              <a:rPr lang="he-IL" sz="6800" u="sng" dirty="0" err="1">
                <a:hlinkClick r:id="rId2"/>
              </a:rPr>
              <a:t>טצת</a:t>
            </a:r>
            <a:r>
              <a:rPr lang="he-IL" sz="6800" u="sng" dirty="0">
                <a:hlinkClick r:id="rId2"/>
              </a:rPr>
              <a:t> נ' זילברשץ, פ"ד מט</a:t>
            </a:r>
            <a:r>
              <a:rPr lang="he-IL" sz="6800" dirty="0"/>
              <a:t>(5) 774, 787 (1996)). עוד יש לציין כי בירור עיקר התובענה בשלב המקדמי, אף מסכל את מטרת החוק להגן על הנתבעים. כאשר ברור כי אישור התובענה כייצוגית שקול למעשה לקבלת התביעה, הפגיעה במוניטין של הנתבע והסיכון הרב לו הוא חשוף באים לידי ביטוי כבר כשהוגשה בקשה לאישור תובענה ייצוגית כנגדו. בדרך זו, בקשת אישור תובענה ייצוגית בסכום עתק, אשר פעמים נותרת תלויה ועומדת כנגד נתבע במשך שנים ארוכות, גורמת לאפקט זהה לתביעת עתק אשר תלויה ועומדת כנגד הנתבע. ברי כי לא לכך התכוון המחוקק בפצלו את הדיון לשני שלבים. </a:t>
            </a:r>
            <a:r>
              <a:rPr lang="he-IL" sz="6800" cap="small" dirty="0"/>
              <a:t>לשם השוואה, המחוקק האמריקאי דרש מבית המשפט להכריע בשאלת אישור התובענה כייצוגית מוקדם ככל שניתן – "</a:t>
            </a:r>
            <a:r>
              <a:rPr lang="en-US" sz="6800" dirty="0"/>
              <a:t>At an early practicable time after a person sues or is sued as a class representative, the court must determine by order whether to certify the action as a class action</a:t>
            </a:r>
            <a:r>
              <a:rPr lang="he-IL" sz="6800" dirty="0"/>
              <a:t>" (</a:t>
            </a:r>
            <a:r>
              <a:rPr lang="en-US" sz="6800" dirty="0"/>
              <a:t>Fed. R. Civ. P. 23(c)(1)(a)</a:t>
            </a:r>
            <a:r>
              <a:rPr lang="he-IL" sz="6800" dirty="0"/>
              <a:t>). נוכח</a:t>
            </a:r>
            <a:r>
              <a:rPr lang="he-IL" sz="6800" cap="small" dirty="0"/>
              <a:t> כל זאת, אין הצדקה להרחבת היריעה בשלב המקדמי של אישור התובענה הייצוגית. יש להקפיד על בירור התנאים המוגדרים בחוק, והם לבדם.</a:t>
            </a:r>
            <a:endParaRPr lang="en-US" sz="6800" dirty="0"/>
          </a:p>
          <a:p>
            <a:pPr marL="0" indent="0" algn="just" hangingPunct="0">
              <a:buNone/>
            </a:pPr>
            <a:r>
              <a:rPr lang="he-IL" sz="6800" b="1" dirty="0"/>
              <a:t>	ודוק: אמנם אין צורך כי בית המשפט יכריע בכל השאלות המשפטיות והעובדתיות בשלב אישור התובענה הייצוגית, אך אין בכך כדי לומר כי אל לו להכריע באף לא אחת מהן. פעמים, כאשר מדובר בתיק מורכב אשר מכיל שאלות משפטיות ועובדתיות רבות, עשוי בית המשפט להידרש להכרעה פוזיטיבית בחלק מהן, על מנת שיוכל לקבוע כי קיימת אפשרות סבירה להכרעה כוללת לטובת התובעים. כך למשל, לפעמים </a:t>
            </a:r>
            <a:r>
              <a:rPr lang="he-IL" sz="6800" b="1" dirty="0" err="1"/>
              <a:t>ידרש</a:t>
            </a:r>
            <a:r>
              <a:rPr lang="he-IL" sz="6800" b="1" dirty="0"/>
              <a:t> בית המשפט להכריע בשאלת פרשנותו של חוק מסוים, בטרם יוכל לקבוע כי קיימת אפשרות סבירה כי חוק זה חל על המקרה שבפניו. </a:t>
            </a:r>
            <a:endParaRPr lang="en-US" sz="6800" b="1" dirty="0"/>
          </a:p>
          <a:p>
            <a:pPr marL="0" indent="0">
              <a:buNone/>
            </a:pPr>
            <a:endParaRPr lang="he-IL" dirty="0" smtClean="0"/>
          </a:p>
          <a:p>
            <a:endParaRPr lang="he-IL" dirty="0"/>
          </a:p>
        </p:txBody>
      </p:sp>
    </p:spTree>
    <p:extLst>
      <p:ext uri="{BB962C8B-B14F-4D97-AF65-F5344CB8AC3E}">
        <p14:creationId xmlns:p14="http://schemas.microsoft.com/office/powerpoint/2010/main" val="24747998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err="1" smtClean="0">
                <a:latin typeface="Narkisim" panose="020E0502050101010101" pitchFamily="34" charset="-79"/>
                <a:cs typeface="Narkisim" panose="020E0502050101010101" pitchFamily="34" charset="-79"/>
              </a:rPr>
              <a:t>בר"ם</a:t>
            </a:r>
            <a:r>
              <a:rPr lang="he-IL" dirty="0" smtClean="0">
                <a:latin typeface="Narkisim" panose="020E0502050101010101" pitchFamily="34" charset="-79"/>
                <a:cs typeface="Narkisim" panose="020E0502050101010101" pitchFamily="34" charset="-79"/>
              </a:rPr>
              <a:t> </a:t>
            </a:r>
            <a:r>
              <a:rPr lang="he-IL" dirty="0">
                <a:latin typeface="Narkisim" panose="020E0502050101010101" pitchFamily="34" charset="-79"/>
                <a:cs typeface="Narkisim" panose="020E0502050101010101" pitchFamily="34" charset="-79"/>
              </a:rPr>
              <a:t>4303/12</a:t>
            </a:r>
            <a:r>
              <a:rPr lang="he-IL" b="1" dirty="0">
                <a:latin typeface="Narkisim" panose="020E0502050101010101" pitchFamily="34" charset="-79"/>
                <a:cs typeface="Narkisim" panose="020E0502050101010101" pitchFamily="34" charset="-79"/>
              </a:rPr>
              <a:t> </a:t>
            </a:r>
            <a:r>
              <a:rPr lang="he-IL" b="1" dirty="0" err="1" smtClean="0">
                <a:latin typeface="Narkisim" panose="020E0502050101010101" pitchFamily="34" charset="-79"/>
                <a:cs typeface="Narkisim" panose="020E0502050101010101" pitchFamily="34" charset="-79"/>
              </a:rPr>
              <a:t>אינסלר</a:t>
            </a:r>
            <a:r>
              <a:rPr lang="he-IL" b="1" dirty="0" smtClean="0">
                <a:latin typeface="Narkisim" panose="020E0502050101010101" pitchFamily="34" charset="-79"/>
                <a:cs typeface="Narkisim" panose="020E0502050101010101" pitchFamily="34" charset="-79"/>
              </a:rPr>
              <a:t> </a:t>
            </a:r>
            <a:r>
              <a:rPr lang="he-IL" b="1" dirty="0">
                <a:latin typeface="Narkisim" panose="020E0502050101010101" pitchFamily="34" charset="-79"/>
                <a:cs typeface="Narkisim" panose="020E0502050101010101" pitchFamily="34" charset="-79"/>
              </a:rPr>
              <a:t>נ' </a:t>
            </a:r>
            <a:r>
              <a:rPr lang="he-IL" b="1" dirty="0" err="1" smtClean="0">
                <a:latin typeface="Narkisim" panose="020E0502050101010101" pitchFamily="34" charset="-79"/>
                <a:cs typeface="Narkisim" panose="020E0502050101010101" pitchFamily="34" charset="-79"/>
              </a:rPr>
              <a:t>המוא"ז</a:t>
            </a:r>
            <a:r>
              <a:rPr lang="he-IL" b="1" dirty="0" smtClean="0">
                <a:latin typeface="Narkisim" panose="020E0502050101010101" pitchFamily="34" charset="-79"/>
                <a:cs typeface="Narkisim" panose="020E0502050101010101" pitchFamily="34" charset="-79"/>
              </a:rPr>
              <a:t> עמק </a:t>
            </a:r>
            <a:r>
              <a:rPr lang="he-IL" b="1" dirty="0">
                <a:latin typeface="Narkisim" panose="020E0502050101010101" pitchFamily="34" charset="-79"/>
                <a:cs typeface="Narkisim" panose="020E0502050101010101" pitchFamily="34" charset="-79"/>
              </a:rPr>
              <a:t>חפר</a:t>
            </a:r>
            <a:r>
              <a:rPr lang="en-US" b="1" dirty="0">
                <a:latin typeface="Narkisim" panose="020E0502050101010101" pitchFamily="34" charset="-79"/>
                <a:cs typeface="Narkisim" panose="020E0502050101010101" pitchFamily="34" charset="-79"/>
              </a:rPr>
              <a:t/>
            </a:r>
            <a:br>
              <a:rPr lang="en-US" b="1" dirty="0">
                <a:latin typeface="Narkisim" panose="020E0502050101010101" pitchFamily="34" charset="-79"/>
                <a:cs typeface="Narkisim" panose="020E0502050101010101" pitchFamily="34" charset="-79"/>
              </a:rPr>
            </a:br>
            <a:r>
              <a:rPr lang="he-IL" b="1" dirty="0" smtClean="0">
                <a:latin typeface="Narkisim" panose="020E0502050101010101" pitchFamily="34" charset="-79"/>
                <a:cs typeface="Narkisim" panose="020E0502050101010101" pitchFamily="34" charset="-79"/>
              </a:rPr>
              <a:t>כב' השופט </a:t>
            </a:r>
            <a:r>
              <a:rPr lang="he-IL" b="1" dirty="0" err="1" smtClean="0">
                <a:latin typeface="Narkisim" panose="020E0502050101010101" pitchFamily="34" charset="-79"/>
                <a:cs typeface="Narkisim" panose="020E0502050101010101" pitchFamily="34" charset="-79"/>
              </a:rPr>
              <a:t>פוגלמן</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fontScale="85000" lnSpcReduction="20000"/>
          </a:bodyPr>
          <a:lstStyle/>
          <a:p>
            <a:pPr marL="0" lvl="0" indent="0" algn="just">
              <a:buNone/>
            </a:pPr>
            <a:r>
              <a:rPr lang="he-IL" dirty="0"/>
              <a:t>סיכומו של דבר: בקשה לתיקון של בקשה לאישור תובענה ייצוגית תיבחן לפי אמת-המידה שהתוותה בפסיקתנו לתיקון כתבי טענות, תוך מתן משקל למאפייניו הייחודיים של הליך התובענה הייצוגית והשלכתם על האינטרסים המתחרים: אינטרס הציבור בניהול תובענות ייצוגיות מוצדקות, בעיית הנציג המובנית, פער המידע האינהרנטי בין הצדדים, והצורך לפרוש במועד הגשת בקשת האישור את התשתית העובדתית, המשפטית והראייתית כולה. מנגד, בית המשפט יביא בחשבון את הסכנות הטמונות בניצול לרעה של מוסד התובענה הייצוגית לציבור ולנתבע: החשש מתובענות סרק שאינן מגלות עילה והחשש לשימוש בתובענה הייצוגית לצורך יצירת לחץ בלתי הוגן על הנתבע. </a:t>
            </a:r>
            <a:endParaRPr lang="en-US" dirty="0"/>
          </a:p>
          <a:p>
            <a:endParaRPr lang="he-IL" dirty="0"/>
          </a:p>
        </p:txBody>
      </p:sp>
    </p:spTree>
    <p:extLst>
      <p:ext uri="{BB962C8B-B14F-4D97-AF65-F5344CB8AC3E}">
        <p14:creationId xmlns:p14="http://schemas.microsoft.com/office/powerpoint/2010/main" val="3883506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274638"/>
            <a:ext cx="9144000" cy="922114"/>
          </a:xfrm>
        </p:spPr>
        <p:txBody>
          <a:bodyPr>
            <a:noAutofit/>
          </a:bodyPr>
          <a:lstStyle/>
          <a:p>
            <a:r>
              <a:rPr lang="he-IL" sz="2600" b="1" dirty="0" smtClean="0">
                <a:latin typeface="Narkisim" panose="020E0502050101010101" pitchFamily="34" charset="-79"/>
                <a:cs typeface="Narkisim" panose="020E0502050101010101" pitchFamily="34" charset="-79"/>
              </a:rPr>
              <a:t/>
            </a:r>
            <a:br>
              <a:rPr lang="he-IL" sz="2600" b="1" dirty="0" smtClean="0">
                <a:latin typeface="Narkisim" panose="020E0502050101010101" pitchFamily="34" charset="-79"/>
                <a:cs typeface="Narkisim" panose="020E0502050101010101" pitchFamily="34" charset="-79"/>
              </a:rPr>
            </a:br>
            <a:r>
              <a:rPr lang="he-IL" sz="2600" u="sng" dirty="0" smtClean="0">
                <a:latin typeface="Narkisim" panose="020E0502050101010101" pitchFamily="34" charset="-79"/>
                <a:cs typeface="Narkisim" panose="020E0502050101010101" pitchFamily="34" charset="-79"/>
              </a:rPr>
              <a:t>כב' </a:t>
            </a:r>
            <a:r>
              <a:rPr lang="he-IL" sz="2600" u="sng" dirty="0" err="1" smtClean="0">
                <a:latin typeface="Narkisim" panose="020E0502050101010101" pitchFamily="34" charset="-79"/>
                <a:cs typeface="Narkisim" panose="020E0502050101010101" pitchFamily="34" charset="-79"/>
              </a:rPr>
              <a:t>הש</a:t>
            </a:r>
            <a:r>
              <a:rPr lang="he-IL" sz="2600" u="sng" dirty="0" smtClean="0">
                <a:latin typeface="Narkisim" panose="020E0502050101010101" pitchFamily="34" charset="-79"/>
                <a:cs typeface="Narkisim" panose="020E0502050101010101" pitchFamily="34" charset="-79"/>
              </a:rPr>
              <a:t>' דפנה ברק ארז</a:t>
            </a:r>
            <a:r>
              <a:rPr lang="he-IL" sz="2600" b="1" u="sng" dirty="0" smtClean="0">
                <a:latin typeface="Narkisim" panose="020E0502050101010101" pitchFamily="34" charset="-79"/>
                <a:cs typeface="Narkisim" panose="020E0502050101010101" pitchFamily="34" charset="-79"/>
              </a:rPr>
              <a:t> </a:t>
            </a:r>
            <a:r>
              <a:rPr lang="he-IL" sz="2600" u="sng" dirty="0" err="1" smtClean="0">
                <a:latin typeface="Narkisim" panose="020E0502050101010101" pitchFamily="34" charset="-79"/>
                <a:cs typeface="Narkisim" panose="020E0502050101010101" pitchFamily="34" charset="-79"/>
              </a:rPr>
              <a:t>ברע"א</a:t>
            </a:r>
            <a:r>
              <a:rPr lang="he-IL" sz="2600" dirty="0" smtClean="0">
                <a:latin typeface="Narkisim" panose="020E0502050101010101" pitchFamily="34" charset="-79"/>
                <a:cs typeface="Narkisim" panose="020E0502050101010101" pitchFamily="34" charset="-79"/>
              </a:rPr>
              <a:t> </a:t>
            </a:r>
            <a:r>
              <a:rPr lang="he-IL" sz="2600" dirty="0">
                <a:latin typeface="Narkisim" panose="020E0502050101010101" pitchFamily="34" charset="-79"/>
                <a:cs typeface="Narkisim" panose="020E0502050101010101" pitchFamily="34" charset="-79"/>
              </a:rPr>
              <a:t>3489/09</a:t>
            </a:r>
            <a:r>
              <a:rPr lang="he-IL" sz="2600" b="1" dirty="0">
                <a:latin typeface="Narkisim" panose="020E0502050101010101" pitchFamily="34" charset="-79"/>
                <a:cs typeface="Narkisim" panose="020E0502050101010101" pitchFamily="34" charset="-79"/>
              </a:rPr>
              <a:t> </a:t>
            </a:r>
            <a:r>
              <a:rPr lang="he-IL" sz="2600" b="1" dirty="0" smtClean="0">
                <a:latin typeface="Narkisim" panose="020E0502050101010101" pitchFamily="34" charset="-79"/>
                <a:cs typeface="Narkisim" panose="020E0502050101010101" pitchFamily="34" charset="-79"/>
              </a:rPr>
              <a:t>מגדל </a:t>
            </a:r>
            <a:r>
              <a:rPr lang="he-IL" sz="2600" b="1" dirty="0">
                <a:latin typeface="Narkisim" panose="020E0502050101010101" pitchFamily="34" charset="-79"/>
                <a:cs typeface="Narkisim" panose="020E0502050101010101" pitchFamily="34" charset="-79"/>
              </a:rPr>
              <a:t>חברה לביטוח בע"מ נ' חברת צפוי מתכות עמק זבולון בע"מ</a:t>
            </a:r>
            <a:r>
              <a:rPr lang="en-US" sz="2600" b="1" dirty="0">
                <a:latin typeface="Narkisim" panose="020E0502050101010101" pitchFamily="34" charset="-79"/>
                <a:cs typeface="Narkisim" panose="020E0502050101010101" pitchFamily="34" charset="-79"/>
              </a:rPr>
              <a:t/>
            </a:r>
            <a:br>
              <a:rPr lang="en-US" sz="2600" b="1" dirty="0">
                <a:latin typeface="Narkisim" panose="020E0502050101010101" pitchFamily="34" charset="-79"/>
                <a:cs typeface="Narkisim" panose="020E0502050101010101" pitchFamily="34" charset="-79"/>
              </a:rPr>
            </a:br>
            <a:endParaRPr lang="he-IL" sz="2600"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457200" y="1124744"/>
            <a:ext cx="8229600" cy="5400600"/>
          </a:xfrm>
        </p:spPr>
        <p:txBody>
          <a:bodyPr>
            <a:noAutofit/>
          </a:bodyPr>
          <a:lstStyle/>
          <a:p>
            <a:pPr marL="0" indent="0" algn="just" hangingPunct="0">
              <a:buNone/>
            </a:pPr>
            <a:r>
              <a:rPr lang="he-IL" sz="1600" dirty="0" smtClean="0"/>
              <a:t>62. לשיטתי</a:t>
            </a:r>
            <a:r>
              <a:rPr lang="he-IL" sz="1600" dirty="0"/>
              <a:t>, בנסיבות העניין, אין להתעלם מכך שבפני המשיבים עמדו כלים דיוניים זמינים שהם נמנעו כליל מלעשות בהם שימוש כדי להעמיד תשתית לכאורית לשם ביסוס בקשתם, חרף פערי המידע בין הצדדים. אדגיש, כי בית משפט זה כבר נדרש בעבר לשאלה של התמודדות עם פערי המידע הקיימים לא אחת בין התובע הייצוגי לבין גופים כלכליים גדולים ומתוחכמים. בעשותו כן, הוא התחשב בעמדת הנחיתות של התובע הייצוגי במצב דברים זה, אך לא במידה המאיינת את משמעותו של שלב האישור. כך למשל, נפסק כי במקרים מתאימים התובע הייצוגי יוכל להסתפק בהגשת חוות דעת כלכלית היפותטית (ראו </a:t>
            </a:r>
            <a:r>
              <a:rPr lang="he-IL" sz="1600" u="sng" dirty="0">
                <a:hlinkClick r:id="rId2"/>
              </a:rPr>
              <a:t>רע"א 2616/03 ישראכרט נ' רייס, פ"ד נט</a:t>
            </a:r>
            <a:r>
              <a:rPr lang="he-IL" sz="1600" dirty="0"/>
              <a:t>(5) 701, 716 (2005)) ואף יתאפשר לו לתקן את כתבי הטענות לאחר הגשתה של בקשת האישור, בשים לב לקשיי ההוכחה העומדים בפניו (</a:t>
            </a:r>
            <a:r>
              <a:rPr lang="he-IL" sz="1600" u="sng" dirty="0">
                <a:hlinkClick r:id="rId3"/>
              </a:rPr>
              <a:t>רע"א 6762/12</a:t>
            </a:r>
            <a:r>
              <a:rPr lang="he-IL" sz="1600" dirty="0"/>
              <a:t> אי די בי חברה לפתוח בע"מ נ' כבירי </a:t>
            </a:r>
            <a:r>
              <a:rPr lang="he-IL" sz="1600" dirty="0" err="1"/>
              <a:t>שמיע</a:t>
            </a:r>
            <a:r>
              <a:rPr lang="he-IL" sz="1600" dirty="0"/>
              <a:t> [פורסם בנבו] (3.12.2012), בפסקה 5). אולם, אין בקשיים אלה כדי לפטור אותו מן החובה להניח בסיס ראשוני לתביעה (ראו והשוו: </a:t>
            </a:r>
            <a:r>
              <a:rPr lang="he-IL" sz="1600" u="sng" dirty="0">
                <a:hlinkClick r:id="rId4"/>
              </a:rPr>
              <a:t>רע"א 4778/12</a:t>
            </a:r>
            <a:r>
              <a:rPr lang="he-IL" sz="1600" dirty="0"/>
              <a:t> תנובה מרכז שיתופי לשיווק תוצרת חקלאית בישראל בע"מ [פורסם בנבו] (19.7.2012), בפסקה 8). ניתן להוסיף ולהזכיר כי במקרים שבהם הגשתה של תביעה בעלת חשיבות ציבורית עשויה להיות כרוכה בהשקעת משאבים שהיא למעלה מכוחו של התובע הייצוגי הוא רשאי לפנות לקרן למימון תובענות ייצוגיות שהוקמה לפי סעיף 27 ל</a:t>
            </a:r>
            <a:r>
              <a:rPr lang="he-IL" sz="1600" u="sng" dirty="0">
                <a:hlinkClick r:id="rId5"/>
              </a:rPr>
              <a:t>חוק תובענות ייצוגיות</a:t>
            </a:r>
            <a:r>
              <a:rPr lang="he-IL" sz="1600" dirty="0"/>
              <a:t>. </a:t>
            </a:r>
            <a:r>
              <a:rPr lang="he-IL" sz="1600" b="1" dirty="0"/>
              <a:t>במקרה שבפנינו לא זו בלבד שהמשיבים לא נקטו בכלים דיוניים "מורכבים" לכאורה כדי לבסס את טענתם, כמו הגשת חוות-דעת אקטוארית מטעמם, אלא שהם אף לא מיצו את השימוש בכלים </a:t>
            </a:r>
            <a:r>
              <a:rPr lang="he-IL" sz="1600" b="1" dirty="0" err="1"/>
              <a:t>דיונייים</a:t>
            </a:r>
            <a:r>
              <a:rPr lang="he-IL" sz="1600" b="1" dirty="0"/>
              <a:t> "בסיסיים", כמו חקירת המצהירים מטעם חברות הביטוח. אכן, צודק חברי, השופט </a:t>
            </a:r>
            <a:r>
              <a:rPr lang="he-IL" sz="1600" b="1" dirty="0" err="1"/>
              <a:t>פוגלמן</a:t>
            </a:r>
            <a:r>
              <a:rPr lang="he-IL" sz="1600" b="1" dirty="0"/>
              <a:t>, בהסבירו כי ביטול החלטה של בית משפט מחוזי לאשר תובענה ייצוגית והשבת התיק אליו על מנת להמשיך בבירור העובדתי אינה רצויה ואינה יעילה בדרך כלל. אולם, לדידי, במקרה חריג כמו זה שבפנינו, כאשר התשתית העובדתית שהונחה היא רעועה ואינה מאפשרת הכרעה בשאלות המשפטיות העומדות בלב בקשת האישור, ובשים לב לכך שלהתדיינות בתובענה הייצוגית ישנן משמעויות כלכליות וציבוריות, אין מנוס מלהשיב את התיק אל בית המשפט קמא, כפי שהצעתי לחבריי לעשות.  </a:t>
            </a:r>
            <a:endParaRPr lang="en-US" sz="1600" b="1" dirty="0"/>
          </a:p>
          <a:p>
            <a:pPr hangingPunct="0"/>
            <a:endParaRPr lang="en-US" sz="1600" dirty="0"/>
          </a:p>
          <a:p>
            <a:pPr marL="0" indent="0" hangingPunct="0">
              <a:buNone/>
            </a:pPr>
            <a:r>
              <a:rPr lang="he-IL" sz="1600" dirty="0"/>
              <a:t> </a:t>
            </a:r>
            <a:endParaRPr lang="en-US" sz="1600" dirty="0"/>
          </a:p>
          <a:p>
            <a:pPr marL="0" indent="0">
              <a:buNone/>
            </a:pPr>
            <a:endParaRPr lang="he-IL" sz="1600" dirty="0"/>
          </a:p>
        </p:txBody>
      </p:sp>
    </p:spTree>
    <p:extLst>
      <p:ext uri="{BB962C8B-B14F-4D97-AF65-F5344CB8AC3E}">
        <p14:creationId xmlns:p14="http://schemas.microsoft.com/office/powerpoint/2010/main" val="4183318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95536" y="620688"/>
            <a:ext cx="8229600" cy="418058"/>
          </a:xfrm>
        </p:spPr>
        <p:txBody>
          <a:bodyPr>
            <a:normAutofit fontScale="90000"/>
          </a:bodyPr>
          <a:lstStyle/>
          <a:p>
            <a:r>
              <a:rPr lang="he-IL" dirty="0">
                <a:latin typeface="Narkisim" panose="020E0502050101010101" pitchFamily="34" charset="-79"/>
                <a:cs typeface="Narkisim" panose="020E0502050101010101" pitchFamily="34" charset="-79"/>
              </a:rPr>
              <a:t>סוף </a:t>
            </a:r>
            <a:r>
              <a:rPr lang="he-IL" dirty="0" smtClean="0">
                <a:latin typeface="Narkisim" panose="020E0502050101010101" pitchFamily="34" charset="-79"/>
                <a:cs typeface="Narkisim" panose="020E0502050101010101" pitchFamily="34" charset="-79"/>
              </a:rPr>
              <a:t>דבר</a:t>
            </a:r>
            <a:br>
              <a:rPr lang="he-IL" dirty="0" smtClean="0">
                <a:latin typeface="Narkisim" panose="020E0502050101010101" pitchFamily="34" charset="-79"/>
                <a:cs typeface="Narkisim" panose="020E0502050101010101" pitchFamily="34" charset="-79"/>
              </a:rPr>
            </a:br>
            <a:r>
              <a:rPr lang="he-IL" sz="2200" dirty="0">
                <a:latin typeface="Narkisim" panose="020E0502050101010101" pitchFamily="34" charset="-79"/>
                <a:cs typeface="Narkisim" panose="020E0502050101010101" pitchFamily="34" charset="-79"/>
              </a:rPr>
              <a:t>(</a:t>
            </a:r>
            <a:r>
              <a:rPr lang="he-IL" sz="2200" dirty="0" smtClean="0">
                <a:latin typeface="Narkisim" panose="020E0502050101010101" pitchFamily="34" charset="-79"/>
                <a:cs typeface="Narkisim" panose="020E0502050101010101" pitchFamily="34" charset="-79"/>
              </a:rPr>
              <a:t>רע"א </a:t>
            </a:r>
            <a:r>
              <a:rPr lang="he-IL" sz="2200" dirty="0">
                <a:latin typeface="Narkisim" panose="020E0502050101010101" pitchFamily="34" charset="-79"/>
                <a:cs typeface="Narkisim" panose="020E0502050101010101" pitchFamily="34" charset="-79"/>
              </a:rPr>
              <a:t>3489/09 </a:t>
            </a:r>
            <a:r>
              <a:rPr lang="he-IL" sz="2200" b="1" dirty="0">
                <a:latin typeface="Narkisim" panose="020E0502050101010101" pitchFamily="34" charset="-79"/>
                <a:cs typeface="Narkisim" panose="020E0502050101010101" pitchFamily="34" charset="-79"/>
              </a:rPr>
              <a:t>מגדל חברה לביטוח בע"מ נ' חברת צפוי מתכות עמק זבולון </a:t>
            </a:r>
            <a:r>
              <a:rPr lang="he-IL" sz="2200" b="1" dirty="0" smtClean="0">
                <a:latin typeface="Narkisim" panose="020E0502050101010101" pitchFamily="34" charset="-79"/>
                <a:cs typeface="Narkisim" panose="020E0502050101010101" pitchFamily="34" charset="-79"/>
              </a:rPr>
              <a:t>בע"מ</a:t>
            </a:r>
            <a:r>
              <a:rPr lang="he-IL" sz="2200" dirty="0" smtClean="0">
                <a:latin typeface="Narkisim" panose="020E0502050101010101" pitchFamily="34" charset="-79"/>
                <a:cs typeface="Narkisim" panose="020E0502050101010101" pitchFamily="34" charset="-79"/>
              </a:rPr>
              <a:t>)</a:t>
            </a:r>
            <a:r>
              <a:rPr lang="en-US" dirty="0">
                <a:latin typeface="Narkisim" panose="020E0502050101010101" pitchFamily="34" charset="-79"/>
                <a:cs typeface="Narkisim" panose="020E0502050101010101" pitchFamily="34" charset="-79"/>
              </a:rPr>
              <a:t/>
            </a:r>
            <a:br>
              <a:rPr lang="en-US" dirty="0">
                <a:latin typeface="Narkisim" panose="020E0502050101010101" pitchFamily="34" charset="-79"/>
                <a:cs typeface="Narkisim" panose="020E0502050101010101" pitchFamily="34" charset="-79"/>
              </a:rPr>
            </a:b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457200" y="1038746"/>
            <a:ext cx="8229600" cy="5087417"/>
          </a:xfrm>
        </p:spPr>
        <p:txBody>
          <a:bodyPr>
            <a:normAutofit fontScale="92500" lnSpcReduction="10000"/>
          </a:bodyPr>
          <a:lstStyle/>
          <a:p>
            <a:pPr marL="0" indent="0" algn="just">
              <a:buNone/>
            </a:pPr>
            <a:r>
              <a:rPr lang="he-IL" dirty="0"/>
              <a:t>63. 	לו תשמע דעתי יתקבל הערעור במובן זה שהדיון בבקשה לאישור התובענה הייצוגית, ובכלל זה הדיון בבקשה לגילוי ועיון במסמכים, יוחזר לבית המשפט קמא לאור העקרונות שפירטתי לעיל. </a:t>
            </a:r>
            <a:r>
              <a:rPr lang="he-IL" b="1" dirty="0"/>
              <a:t>אין בהחלטה זו כדי להכריע בטענותיהם של הצדדים לגופם של הדברים, אלא רק לבטא את החשיבות הנודעת להנחת תשתית לכאורית לעילות התביעה כבר בשלב האישור של התובענה הייצוגית, דבר שלא נעשה בנסיבות העניין שבו חברו זו לזו ההימנעות מחקירת המצהירים, מחד גיסא, וההימנעות מנקיטה בהליך של גילוי מסמכים, מאידך גיסא.</a:t>
            </a:r>
            <a:r>
              <a:rPr lang="he-IL" dirty="0"/>
              <a:t> בשים לב למכלול נסיבות העניין, אין צו להוצאות. </a:t>
            </a:r>
            <a:endParaRPr lang="en-US" dirty="0"/>
          </a:p>
          <a:p>
            <a:pPr marL="0" indent="0">
              <a:buNone/>
            </a:pPr>
            <a:endParaRPr lang="he-IL" dirty="0"/>
          </a:p>
        </p:txBody>
      </p:sp>
    </p:spTree>
    <p:extLst>
      <p:ext uri="{BB962C8B-B14F-4D97-AF65-F5344CB8AC3E}">
        <p14:creationId xmlns:p14="http://schemas.microsoft.com/office/powerpoint/2010/main" val="3131376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490066"/>
          </a:xfrm>
        </p:spPr>
        <p:txBody>
          <a:bodyPr>
            <a:normAutofit fontScale="90000"/>
          </a:bodyPr>
          <a:lstStyle/>
          <a:p>
            <a:r>
              <a:rPr lang="he-IL" dirty="0" smtClean="0">
                <a:latin typeface="Narkisim" panose="020E0502050101010101" pitchFamily="34" charset="-79"/>
                <a:cs typeface="Narkisim" panose="020E0502050101010101" pitchFamily="34" charset="-79"/>
              </a:rPr>
              <a:t>דברי כב' השופט </a:t>
            </a:r>
            <a:r>
              <a:rPr lang="he-IL" dirty="0" err="1" smtClean="0">
                <a:latin typeface="Narkisim" panose="020E0502050101010101" pitchFamily="34" charset="-79"/>
                <a:cs typeface="Narkisim" panose="020E0502050101010101" pitchFamily="34" charset="-79"/>
              </a:rPr>
              <a:t>פוגלמן</a:t>
            </a:r>
            <a:r>
              <a:rPr lang="he-IL" dirty="0" smtClean="0">
                <a:latin typeface="Narkisim" panose="020E0502050101010101" pitchFamily="34" charset="-79"/>
                <a:cs typeface="Narkisim" panose="020E0502050101010101" pitchFamily="34" charset="-79"/>
              </a:rPr>
              <a:t/>
            </a:r>
            <a:br>
              <a:rPr lang="he-IL" dirty="0" smtClean="0">
                <a:latin typeface="Narkisim" panose="020E0502050101010101" pitchFamily="34" charset="-79"/>
                <a:cs typeface="Narkisim" panose="020E0502050101010101" pitchFamily="34" charset="-79"/>
              </a:rPr>
            </a:br>
            <a:r>
              <a:rPr lang="he-IL" sz="2200" dirty="0">
                <a:latin typeface="Narkisim" panose="020E0502050101010101" pitchFamily="34" charset="-79"/>
                <a:cs typeface="Narkisim" panose="020E0502050101010101" pitchFamily="34" charset="-79"/>
              </a:rPr>
              <a:t>(רע"א 3489/09 </a:t>
            </a:r>
            <a:r>
              <a:rPr lang="he-IL" sz="2200" b="1" dirty="0">
                <a:latin typeface="Narkisim" panose="020E0502050101010101" pitchFamily="34" charset="-79"/>
                <a:cs typeface="Narkisim" panose="020E0502050101010101" pitchFamily="34" charset="-79"/>
              </a:rPr>
              <a:t>מגדל חברה לביטוח בע"מ נ' חברת צפוי מתכות עמק זבולון בע"מ</a:t>
            </a:r>
            <a:r>
              <a:rPr lang="he-IL" sz="2200" dirty="0">
                <a:latin typeface="Narkisim" panose="020E0502050101010101" pitchFamily="34" charset="-79"/>
                <a:cs typeface="Narkisim" panose="020E0502050101010101" pitchFamily="34" charset="-79"/>
              </a:rPr>
              <a:t>)</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457200" y="836712"/>
            <a:ext cx="8229600" cy="5289451"/>
          </a:xfrm>
        </p:spPr>
        <p:txBody>
          <a:bodyPr>
            <a:normAutofit fontScale="25000" lnSpcReduction="20000"/>
          </a:bodyPr>
          <a:lstStyle/>
          <a:p>
            <a:pPr hangingPunct="0"/>
            <a:endParaRPr lang="en-US" sz="5600" dirty="0"/>
          </a:p>
          <a:p>
            <a:pPr marL="0" indent="0" algn="just" hangingPunct="0">
              <a:buNone/>
            </a:pPr>
            <a:endParaRPr lang="en-US" sz="5600" dirty="0"/>
          </a:p>
          <a:p>
            <a:pPr marL="0" indent="0" algn="just" hangingPunct="0">
              <a:buNone/>
            </a:pPr>
            <a:r>
              <a:rPr lang="he-IL" sz="7200" dirty="0" smtClean="0"/>
              <a:t>להבדיל </a:t>
            </a:r>
            <a:r>
              <a:rPr lang="he-IL" sz="7200" dirty="0"/>
              <a:t>מכך, משעברה התובענה את רף האישור, זכאי התובע לעשות שימוש במכלול הכלים הדיוניים העומדים לרשותו ב</a:t>
            </a:r>
            <a:r>
              <a:rPr lang="he-IL" sz="7200" u="sng" dirty="0">
                <a:hlinkClick r:id="rId2"/>
              </a:rPr>
              <a:t>תקנות סדר הדין האזרחי</a:t>
            </a:r>
            <a:r>
              <a:rPr lang="he-IL" sz="7200" dirty="0"/>
              <a:t> לבירור העובדות, ולגשר על פער המידע ביתר קלות: זכותו לגילוי ולעיון במסמכים רחבה יותר ביחס לזו המוקנית לו בשלב בקשת האישור; הוא זכאי לבקש פרטים נוספים; לשלוח שאלונים; לדרוש הודאה בעובדות; לבקש בדיקת נכס; לזמן עדים ולחקור אותם בהיקף רחב יותר; וכל כיוצא באלה. </a:t>
            </a:r>
            <a:endParaRPr lang="en-US" sz="7200" dirty="0"/>
          </a:p>
          <a:p>
            <a:pPr marL="0" indent="0" algn="just" hangingPunct="0">
              <a:buNone/>
            </a:pPr>
            <a:r>
              <a:rPr lang="he-IL" sz="7200" dirty="0" smtClean="0"/>
              <a:t> </a:t>
            </a:r>
            <a:endParaRPr lang="en-US" sz="7200" dirty="0"/>
          </a:p>
          <a:p>
            <a:pPr marL="0" lvl="0" indent="0" algn="just" hangingPunct="0">
              <a:buNone/>
            </a:pPr>
            <a:r>
              <a:rPr lang="he-IL" sz="7200" dirty="0"/>
              <a:t>החלטה לאשר ניהול תובענה ייצוגית משקפת אפוא קביעה לכאורית בלבד בדבר סיכויי התובענה להתקבל. אישור לניהול ייצוגי אינו משמיע כי התובענה תתקבל בהכרח. ייתכן שבית המשפט יאשר לנהל תובענה כייצוגית, ובסופו של דבר ידחה את התובענה לגופה לאחר שימצא כי לא קמה לנתבע אחריות. יש לזכור כי החלטה לאשר תובענה ייצוגית היא החלטת ביניים. כל עוד בית המשפט לא קם </a:t>
            </a:r>
            <a:r>
              <a:rPr lang="he-IL" sz="7200" dirty="0" err="1"/>
              <a:t>מכסאו</a:t>
            </a:r>
            <a:r>
              <a:rPr lang="he-IL" sz="7200" dirty="0"/>
              <a:t>, הוא מוסמך לשנותה אם חל שינוי נסיבות המצדיק זאת (השוו: </a:t>
            </a:r>
            <a:r>
              <a:rPr lang="he-IL" sz="7200" u="sng" dirty="0">
                <a:hlinkClick r:id="rId3"/>
              </a:rPr>
              <a:t>ע"א 3604/02 </a:t>
            </a:r>
            <a:r>
              <a:rPr lang="he-IL" sz="7200" u="sng" dirty="0" err="1">
                <a:hlinkClick r:id="rId3"/>
              </a:rPr>
              <a:t>אוקו</a:t>
            </a:r>
            <a:r>
              <a:rPr lang="he-IL" sz="7200" u="sng" dirty="0">
                <a:hlinkClick r:id="rId3"/>
              </a:rPr>
              <a:t> נ' שמי, פ"ד נו</a:t>
            </a:r>
            <a:r>
              <a:rPr lang="he-IL" sz="7200" dirty="0"/>
              <a:t>(4) 505, 508 (2002); </a:t>
            </a:r>
            <a:r>
              <a:rPr lang="he-IL" sz="7200" u="sng" dirty="0">
                <a:hlinkClick r:id="rId4"/>
              </a:rPr>
              <a:t>רע"א 8205/08</a:t>
            </a:r>
            <a:r>
              <a:rPr lang="he-IL" sz="7200" dirty="0"/>
              <a:t> מצלח נ' כלל חברה לביטוח בע"מ, פסקה 9 [פורסם בנבו] (12.11.2008)). אישור לניהול הליך כייצוגי משמעו אך שהבקשה עמדה ברף הלכאורי הנדרש לניהול הליך כאמור. על כן, ככל שלאחר שלב האישור נותרה בין הצדדים מחלוקת עובדתית, זכאים בעלי הדין לבררה כבכל תביעה רגילה, ובית המשפט יכריע בתובענה הייצוגית על סמך התמונה הראייתית המלאה – הן זו שהובאה בשלב בקשת האישור, הן זו שהובאה בשלב הדיון בתובענה גופה. בתתו פסק דין בתובענה הייצוגית, אין בית המשפט כבול בקביעות הלכאוריות שנדרש אליהן בשלב בקשת האישור. הדבר דומה, בשינויים המחויבים, לקביעות לכאוריות בבקשה לסעד זמני – אין בהן כדי לקבוע מסמרות לגבי סיכויי ההליך, ובית המשפט רשאי להגיע לתוצאה שונה מזו שאליה הגיע מלכתחילה בהתבסס על התשתית החלקית שהונחה לפניו (השוו: </a:t>
            </a:r>
            <a:r>
              <a:rPr lang="he-IL" sz="7200" u="sng" dirty="0">
                <a:hlinkClick r:id="rId5"/>
              </a:rPr>
              <a:t>ע"א 10861/03</a:t>
            </a:r>
            <a:r>
              <a:rPr lang="he-IL" sz="7200" dirty="0"/>
              <a:t> המועצה המקומית בנימינה נ' המועצה הדתית בנימינה, פסקה 4 [פורסם בנבו] (20.9.2006)). </a:t>
            </a:r>
            <a:endParaRPr lang="en-US" sz="7200" dirty="0"/>
          </a:p>
          <a:p>
            <a:pPr marL="0" indent="0" hangingPunct="0">
              <a:buNone/>
            </a:pPr>
            <a:r>
              <a:rPr lang="he-IL" sz="8800" dirty="0"/>
              <a:t> </a:t>
            </a:r>
            <a:endParaRPr lang="en-US" sz="8800" dirty="0"/>
          </a:p>
          <a:p>
            <a:endParaRPr lang="he-IL" dirty="0"/>
          </a:p>
        </p:txBody>
      </p:sp>
    </p:spTree>
    <p:extLst>
      <p:ext uri="{BB962C8B-B14F-4D97-AF65-F5344CB8AC3E}">
        <p14:creationId xmlns:p14="http://schemas.microsoft.com/office/powerpoint/2010/main" val="30080017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490066"/>
          </a:xfrm>
        </p:spPr>
        <p:txBody>
          <a:bodyPr>
            <a:normAutofit fontScale="90000"/>
          </a:bodyPr>
          <a:lstStyle/>
          <a:p>
            <a:r>
              <a:rPr lang="he-IL" dirty="0" smtClean="0">
                <a:latin typeface="Narkisim" panose="020E0502050101010101" pitchFamily="34" charset="-79"/>
                <a:cs typeface="Narkisim" panose="020E0502050101010101" pitchFamily="34" charset="-79"/>
              </a:rPr>
              <a:t>המשך דברי </a:t>
            </a:r>
            <a:r>
              <a:rPr lang="he-IL" dirty="0" err="1" smtClean="0">
                <a:latin typeface="Narkisim" panose="020E0502050101010101" pitchFamily="34" charset="-79"/>
                <a:cs typeface="Narkisim" panose="020E0502050101010101" pitchFamily="34" charset="-79"/>
              </a:rPr>
              <a:t>הש</a:t>
            </a:r>
            <a:r>
              <a:rPr lang="he-IL" dirty="0" smtClean="0">
                <a:latin typeface="Narkisim" panose="020E0502050101010101" pitchFamily="34" charset="-79"/>
                <a:cs typeface="Narkisim" panose="020E0502050101010101" pitchFamily="34" charset="-79"/>
              </a:rPr>
              <a:t>' </a:t>
            </a:r>
            <a:r>
              <a:rPr lang="he-IL" dirty="0" err="1" smtClean="0">
                <a:latin typeface="Narkisim" panose="020E0502050101010101" pitchFamily="34" charset="-79"/>
                <a:cs typeface="Narkisim" panose="020E0502050101010101" pitchFamily="34" charset="-79"/>
              </a:rPr>
              <a:t>פוגלמן</a:t>
            </a:r>
            <a:r>
              <a:rPr lang="he-IL" dirty="0" smtClean="0">
                <a:latin typeface="Narkisim" panose="020E0502050101010101" pitchFamily="34" charset="-79"/>
                <a:cs typeface="Narkisim" panose="020E0502050101010101" pitchFamily="34" charset="-79"/>
              </a:rPr>
              <a:t/>
            </a:r>
            <a:br>
              <a:rPr lang="he-IL" dirty="0" smtClean="0">
                <a:latin typeface="Narkisim" panose="020E0502050101010101" pitchFamily="34" charset="-79"/>
                <a:cs typeface="Narkisim" panose="020E0502050101010101" pitchFamily="34" charset="-79"/>
              </a:rPr>
            </a:br>
            <a:r>
              <a:rPr lang="he-IL" sz="2200" dirty="0">
                <a:latin typeface="Narkisim" panose="020E0502050101010101" pitchFamily="34" charset="-79"/>
                <a:cs typeface="Narkisim" panose="020E0502050101010101" pitchFamily="34" charset="-79"/>
              </a:rPr>
              <a:t>(רע"א 3489/09 </a:t>
            </a:r>
            <a:r>
              <a:rPr lang="he-IL" sz="2200" b="1" dirty="0">
                <a:latin typeface="Narkisim" panose="020E0502050101010101" pitchFamily="34" charset="-79"/>
                <a:cs typeface="Narkisim" panose="020E0502050101010101" pitchFamily="34" charset="-79"/>
              </a:rPr>
              <a:t>מגדל חברה לביטוח בע"מ נ' חברת צפוי מתכות עמק זבולון בע"מ</a:t>
            </a:r>
            <a:r>
              <a:rPr lang="he-IL" sz="2200" dirty="0">
                <a:latin typeface="Narkisim" panose="020E0502050101010101" pitchFamily="34" charset="-79"/>
                <a:cs typeface="Narkisim" panose="020E0502050101010101" pitchFamily="34" charset="-79"/>
              </a:rPr>
              <a:t>)</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457200" y="1307901"/>
            <a:ext cx="8229600" cy="5289451"/>
          </a:xfrm>
        </p:spPr>
        <p:txBody>
          <a:bodyPr>
            <a:normAutofit fontScale="92500" lnSpcReduction="20000"/>
          </a:bodyPr>
          <a:lstStyle/>
          <a:p>
            <a:pPr marL="0" lvl="0" indent="0" algn="just">
              <a:buNone/>
            </a:pPr>
            <a:r>
              <a:rPr lang="he-IL" dirty="0"/>
              <a:t>לסיכום, אישור בקשה לניהול תובענה ייצוגית משמעו קביעה לכאורית כי עסקינן בתובענה שיש אפשרות סבירה שהטענות המועלות בה תוכרענה לטובת חברי הקבוצה. הא ותו לא. </a:t>
            </a:r>
            <a:endParaRPr lang="he-IL" dirty="0" smtClean="0"/>
          </a:p>
          <a:p>
            <a:pPr marL="0" lvl="0" indent="0" algn="just">
              <a:buNone/>
            </a:pPr>
            <a:r>
              <a:rPr lang="he-IL" b="1" dirty="0" smtClean="0"/>
              <a:t>הטלת </a:t>
            </a:r>
            <a:r>
              <a:rPr lang="he-IL" b="1" dirty="0"/>
              <a:t>נטל גבוה מזה ביחס לתשתית הנדרשת עלולה לגרום לכך שתובענות מוצדקות לא תעבורנה את הרף הדרוש. זאת, עקב פער המידע המובנה שבין הצדדים הפועל לרעת המבקש, ונוכח המגבלות הדיוניות המקשות עליו לגשר על פער זה בשלב בקשת האישור. </a:t>
            </a:r>
            <a:endParaRPr lang="he-IL" b="1" dirty="0" smtClean="0"/>
          </a:p>
          <a:p>
            <a:pPr marL="0" lvl="0" indent="0" algn="just">
              <a:buNone/>
            </a:pPr>
            <a:r>
              <a:rPr lang="he-IL" dirty="0" smtClean="0"/>
              <a:t>תוצאה </a:t>
            </a:r>
            <a:r>
              <a:rPr lang="he-IL" dirty="0"/>
              <a:t>כזו, אשר אינה נותנת ביטוי מספק לאופיו המקדמי של הליך בקשת האישור, אינה יעילה ואינה רצויה. </a:t>
            </a:r>
            <a:endParaRPr lang="en-US" dirty="0"/>
          </a:p>
          <a:p>
            <a:endParaRPr lang="he-IL" dirty="0"/>
          </a:p>
        </p:txBody>
      </p:sp>
    </p:spTree>
    <p:extLst>
      <p:ext uri="{BB962C8B-B14F-4D97-AF65-F5344CB8AC3E}">
        <p14:creationId xmlns:p14="http://schemas.microsoft.com/office/powerpoint/2010/main" val="1823823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6632"/>
            <a:ext cx="8229600" cy="1008112"/>
          </a:xfrm>
        </p:spPr>
        <p:txBody>
          <a:bodyPr/>
          <a:lstStyle/>
          <a:p>
            <a:r>
              <a:rPr lang="he-IL" b="1" dirty="0" smtClean="0">
                <a:latin typeface="Narkisim" panose="020E0502050101010101" pitchFamily="34" charset="-79"/>
                <a:cs typeface="Narkisim" panose="020E0502050101010101" pitchFamily="34" charset="-79"/>
              </a:rPr>
              <a:t>החלפת תובע</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395536" y="1124744"/>
            <a:ext cx="8229600" cy="5328592"/>
          </a:xfrm>
        </p:spPr>
        <p:txBody>
          <a:bodyPr>
            <a:normAutofit fontScale="62500" lnSpcReduction="20000"/>
          </a:bodyPr>
          <a:lstStyle/>
          <a:p>
            <a:pPr marL="0" indent="0">
              <a:buNone/>
            </a:pPr>
            <a:r>
              <a:rPr lang="he-IL" b="1" u="sng" dirty="0" smtClean="0"/>
              <a:t>החלפת תובע</a:t>
            </a:r>
            <a:endParaRPr lang="en-US" dirty="0" smtClean="0"/>
          </a:p>
          <a:p>
            <a:pPr lvl="0" algn="just"/>
            <a:endParaRPr lang="he-IL" b="1" dirty="0" smtClean="0"/>
          </a:p>
          <a:p>
            <a:pPr lvl="0" algn="just"/>
            <a:r>
              <a:rPr lang="he-IL" b="1" dirty="0" smtClean="0"/>
              <a:t>בג"ץ 62/13 תורג'מן נ' בית הדין הארצי לעבודה</a:t>
            </a:r>
            <a:r>
              <a:rPr lang="he-IL" dirty="0" smtClean="0"/>
              <a:t>: החלפת תובע היא אפשרות שבימ"ש ישקול רק במקרים בהם הבקשה לאישור תביעה כייצוגית נשענת על תשתית ראייתית ומשפטית מבוססת כדבעי, ושרק בשל נסיבות שלא ניתן היה לצפות מראש באופן סביר, התברר כי אין בידי התובע המקורי עילה אישית.</a:t>
            </a:r>
            <a:endParaRPr lang="en-US" dirty="0" smtClean="0"/>
          </a:p>
          <a:p>
            <a:pPr lvl="0" algn="just"/>
            <a:endParaRPr lang="he-IL" b="1" u="sng" dirty="0" smtClean="0"/>
          </a:p>
          <a:p>
            <a:pPr lvl="0" algn="just"/>
            <a:r>
              <a:rPr lang="he-IL" b="1" u="sng" dirty="0" smtClean="0"/>
              <a:t>בעניין תורג'מן בארצי</a:t>
            </a:r>
            <a:r>
              <a:rPr lang="he-IL" b="1" dirty="0" smtClean="0"/>
              <a:t> (ע"ע 58039-11-11) </a:t>
            </a:r>
            <a:r>
              <a:rPr lang="he-IL" b="1" u="sng" dirty="0" smtClean="0"/>
              <a:t>נקבע כי</a:t>
            </a:r>
            <a:r>
              <a:rPr lang="he-IL" b="1" dirty="0" smtClean="0"/>
              <a:t> </a:t>
            </a:r>
            <a:r>
              <a:rPr lang="he-IL" dirty="0" smtClean="0"/>
              <a:t>לאשר את התובענה הייצוגית ולהורות על החלפת תובע מייצג, היא במקרים בהם הטעם היחיד לפסילת הבקשה לאישור התובענה היא אי עמידתו של התובע המייצג בתנאי סעיף 4(א) לחוק תובענות ייצוגיות, תשס"ו-2006, הרי שבמקרה זה יש שני טעמים עיקריים נוספים לדחיית הבקשה לאישור התובענה הייצוגית, וממילא אין חובה להורות על החלפת התובע המייצג: הטעם הראשון נעוץ בבחירת המערער כתובע המייצג בבקשה כאשר היה ברור מלכתחילה שאין לו עילת תביעה אישית כנגד המשיבה; הטעם השני הינו בהעדר הוכחה לקיומה של עילה תביעה קבוצתית של אי הפרשה לקרן הפנסיה על ידי המשיבה. </a:t>
            </a:r>
          </a:p>
          <a:p>
            <a:pPr lvl="0" algn="just"/>
            <a:endParaRPr lang="he-IL" dirty="0" smtClean="0"/>
          </a:p>
          <a:p>
            <a:pPr lvl="0" algn="just"/>
            <a:r>
              <a:rPr lang="he-IL" dirty="0" smtClean="0"/>
              <a:t>ת"צ (מחוזי מרכז) 5286-08-07 </a:t>
            </a:r>
            <a:r>
              <a:rPr lang="he-IL" b="1" dirty="0"/>
              <a:t>רוזנברג נ' </a:t>
            </a:r>
            <a:r>
              <a:rPr lang="he-IL" b="1" dirty="0" err="1"/>
              <a:t>בולוס</a:t>
            </a:r>
            <a:r>
              <a:rPr lang="he-IL" b="1" dirty="0"/>
              <a:t> גד תיירות בע"מ</a:t>
            </a:r>
            <a:r>
              <a:rPr lang="he-IL" dirty="0"/>
              <a:t> </a:t>
            </a:r>
            <a:r>
              <a:rPr lang="he-IL" dirty="0" smtClean="0"/>
              <a:t>(בפירוק) (פורסם </a:t>
            </a:r>
            <a:r>
              <a:rPr lang="he-IL" dirty="0"/>
              <a:t>בנבו, </a:t>
            </a:r>
            <a:r>
              <a:rPr lang="he-IL" dirty="0" smtClean="0"/>
              <a:t>13.3.2011).</a:t>
            </a:r>
            <a:endParaRPr lang="en-US" dirty="0" smtClean="0"/>
          </a:p>
          <a:p>
            <a:endParaRPr lang="he-IL" dirty="0"/>
          </a:p>
        </p:txBody>
      </p:sp>
    </p:spTree>
    <p:extLst>
      <p:ext uri="{BB962C8B-B14F-4D97-AF65-F5344CB8AC3E}">
        <p14:creationId xmlns:p14="http://schemas.microsoft.com/office/powerpoint/2010/main" val="30744237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Narkisim" panose="020E0502050101010101" pitchFamily="34" charset="-79"/>
                <a:cs typeface="Narkisim" panose="020E0502050101010101" pitchFamily="34" charset="-79"/>
              </a:rPr>
              <a:t>פניה מוקדמת</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444462" y="980728"/>
            <a:ext cx="8229600" cy="5400600"/>
          </a:xfrm>
        </p:spPr>
        <p:txBody>
          <a:bodyPr>
            <a:noAutofit/>
          </a:bodyPr>
          <a:lstStyle/>
          <a:p>
            <a:endParaRPr lang="en-US" sz="600" dirty="0"/>
          </a:p>
          <a:p>
            <a:pPr marL="0" lvl="0" indent="0">
              <a:buNone/>
            </a:pPr>
            <a:r>
              <a:rPr lang="en-US" sz="600" b="1" dirty="0"/>
              <a:t> </a:t>
            </a:r>
            <a:endParaRPr lang="en-US" sz="600" dirty="0"/>
          </a:p>
          <a:p>
            <a:pPr marL="0" indent="0" algn="just">
              <a:buNone/>
            </a:pPr>
            <a:r>
              <a:rPr lang="he-IL" sz="600" dirty="0"/>
              <a:t> </a:t>
            </a:r>
            <a:r>
              <a:rPr lang="he-IL" sz="2000" dirty="0" smtClean="0"/>
              <a:t>ת"מ </a:t>
            </a:r>
            <a:r>
              <a:rPr lang="he-IL" sz="2000" dirty="0"/>
              <a:t>19836-05-12</a:t>
            </a:r>
            <a:r>
              <a:rPr lang="he-IL" sz="2000" b="1" dirty="0"/>
              <a:t> יונס נ' מועצה מקומית </a:t>
            </a:r>
            <a:r>
              <a:rPr lang="he-IL" sz="2000" b="1" dirty="0" smtClean="0"/>
              <a:t>ערערה - </a:t>
            </a:r>
            <a:r>
              <a:rPr lang="he-IL" sz="2000" dirty="0"/>
              <a:t>היעדר פניה מוקדמת עשוי להשפיע על שיעור שכ"ט העו"ד</a:t>
            </a:r>
            <a:r>
              <a:rPr lang="he-IL" sz="2000" dirty="0" smtClean="0"/>
              <a:t>.</a:t>
            </a:r>
          </a:p>
          <a:p>
            <a:pPr marL="0" indent="0" algn="just">
              <a:buNone/>
            </a:pPr>
            <a:endParaRPr lang="en-US" sz="2000" dirty="0"/>
          </a:p>
          <a:p>
            <a:pPr marL="0" lvl="0" indent="0" algn="just">
              <a:buNone/>
            </a:pPr>
            <a:r>
              <a:rPr lang="he-IL" sz="2000" dirty="0"/>
              <a:t>ת"צ 21832-02-12</a:t>
            </a:r>
            <a:r>
              <a:rPr lang="he-IL" sz="2000" b="1" dirty="0"/>
              <a:t> ליבוביץ נ' מי אביבים 2010 </a:t>
            </a:r>
            <a:r>
              <a:rPr lang="he-IL" sz="2000" b="1" dirty="0" smtClean="0"/>
              <a:t>בע"מ </a:t>
            </a:r>
            <a:r>
              <a:rPr lang="he-IL" sz="2000" dirty="0" smtClean="0"/>
              <a:t>- </a:t>
            </a:r>
            <a:r>
              <a:rPr lang="he-IL" sz="2000" dirty="0"/>
              <a:t>עצם העובדה שהמבקש לא פנה למשיבה לפני שהגיש את תביעתו לא מוכיח בהכרח העדר תום לב (אך נראה שזה דווקא היכן שההתנהלות של המשיב </a:t>
            </a:r>
            <a:r>
              <a:rPr lang="he-IL" sz="2000" dirty="0" err="1"/>
              <a:t>היתה</a:t>
            </a:r>
            <a:r>
              <a:rPr lang="he-IL" sz="2000" dirty="0"/>
              <a:t> שלא בתו"ל והפנייה המוקדמת לא </a:t>
            </a:r>
            <a:r>
              <a:rPr lang="he-IL" sz="2000" dirty="0" err="1"/>
              <a:t>היתה</a:t>
            </a:r>
            <a:r>
              <a:rPr lang="he-IL" sz="2000" dirty="0"/>
              <a:t> משנה דבר</a:t>
            </a:r>
            <a:r>
              <a:rPr lang="he-IL" sz="2000" dirty="0" smtClean="0"/>
              <a:t>)</a:t>
            </a:r>
          </a:p>
          <a:p>
            <a:pPr marL="0" lvl="0" indent="0" algn="just">
              <a:buNone/>
            </a:pPr>
            <a:endParaRPr lang="he-IL" sz="2000" dirty="0" smtClean="0"/>
          </a:p>
          <a:p>
            <a:pPr marL="0" lvl="0" indent="0" algn="just">
              <a:buNone/>
            </a:pPr>
            <a:r>
              <a:rPr lang="he-IL" sz="2000" dirty="0" err="1" smtClean="0"/>
              <a:t>דמ"ש</a:t>
            </a:r>
            <a:r>
              <a:rPr lang="he-IL" sz="2000" dirty="0" smtClean="0"/>
              <a:t> </a:t>
            </a:r>
            <a:r>
              <a:rPr lang="he-IL" sz="2000" dirty="0"/>
              <a:t>(ת"א) 10778-07-11 </a:t>
            </a:r>
            <a:r>
              <a:rPr lang="he-IL" sz="2000" b="1" dirty="0" err="1"/>
              <a:t>סאולוב</a:t>
            </a:r>
            <a:r>
              <a:rPr lang="he-IL" sz="2000" b="1" dirty="0"/>
              <a:t> ילנה נ' </a:t>
            </a:r>
            <a:r>
              <a:rPr lang="he-IL" sz="2000" b="1" dirty="0" err="1"/>
              <a:t>קלינור</a:t>
            </a:r>
            <a:r>
              <a:rPr lang="he-IL" sz="2000" b="1" dirty="0"/>
              <a:t> </a:t>
            </a:r>
            <a:r>
              <a:rPr lang="he-IL" sz="2000" b="1" dirty="0" err="1"/>
              <a:t>שרותים</a:t>
            </a:r>
            <a:r>
              <a:rPr lang="he-IL" sz="2000" b="1" dirty="0"/>
              <a:t> לישראל בע"מ</a:t>
            </a:r>
            <a:endParaRPr lang="he-IL" sz="2000" b="1" dirty="0" smtClean="0"/>
          </a:p>
          <a:p>
            <a:pPr marL="0" lvl="0" indent="0" algn="just">
              <a:buNone/>
            </a:pPr>
            <a:endParaRPr lang="he-IL" sz="2000" dirty="0" smtClean="0"/>
          </a:p>
          <a:p>
            <a:pPr marL="0" lvl="0" indent="0" algn="just">
              <a:buNone/>
            </a:pPr>
            <a:r>
              <a:rPr lang="he-IL" sz="2000" dirty="0" smtClean="0"/>
              <a:t>ת"צ </a:t>
            </a:r>
            <a:r>
              <a:rPr lang="he-IL" sz="2000" dirty="0"/>
              <a:t>(מרכז) 36086-07-11 </a:t>
            </a:r>
            <a:r>
              <a:rPr lang="he-IL" sz="2000" b="1" dirty="0" err="1"/>
              <a:t>עו</a:t>
            </a:r>
            <a:r>
              <a:rPr lang="he-IL" sz="2000" b="1" dirty="0"/>
              <a:t>׳׳ד אסף </a:t>
            </a:r>
            <a:r>
              <a:rPr lang="he-IL" sz="2000" b="1" dirty="0" err="1"/>
              <a:t>חרסט</a:t>
            </a:r>
            <a:r>
              <a:rPr lang="he-IL" sz="2000" b="1" dirty="0"/>
              <a:t> נ' ידיעות </a:t>
            </a:r>
            <a:r>
              <a:rPr lang="he-IL" sz="2000" b="1" dirty="0" smtClean="0"/>
              <a:t>אינטרנט</a:t>
            </a:r>
          </a:p>
          <a:p>
            <a:pPr marL="0" lvl="0" indent="0" algn="just">
              <a:buNone/>
            </a:pPr>
            <a:endParaRPr lang="he-IL" sz="2000" dirty="0" smtClean="0"/>
          </a:p>
          <a:p>
            <a:pPr marL="0" lvl="0" indent="0" algn="just">
              <a:buNone/>
            </a:pPr>
            <a:r>
              <a:rPr lang="he-IL" sz="2000" dirty="0" smtClean="0"/>
              <a:t>ע"ע </a:t>
            </a:r>
            <a:r>
              <a:rPr lang="he-IL" sz="2000" dirty="0"/>
              <a:t>(ארצי) 12842-07-10 </a:t>
            </a:r>
            <a:r>
              <a:rPr lang="he-IL" sz="2000" b="1" dirty="0"/>
              <a:t>עו"ד אסף אייל נ' הוט מערכות תקשורת בע"מ</a:t>
            </a:r>
            <a:endParaRPr lang="he-IL" sz="2000" b="1" dirty="0" smtClean="0"/>
          </a:p>
          <a:p>
            <a:pPr marL="0" lvl="0" indent="0" algn="just">
              <a:buNone/>
            </a:pPr>
            <a:endParaRPr lang="he-IL" sz="2000" dirty="0" smtClean="0"/>
          </a:p>
          <a:p>
            <a:pPr marL="0" lvl="0" indent="0" algn="just">
              <a:buNone/>
            </a:pPr>
            <a:r>
              <a:rPr lang="he-IL" sz="2000" dirty="0" err="1" smtClean="0"/>
              <a:t>עע"מ</a:t>
            </a:r>
            <a:r>
              <a:rPr lang="he-IL" sz="2000" dirty="0" smtClean="0"/>
              <a:t> </a:t>
            </a:r>
            <a:r>
              <a:rPr lang="he-IL" sz="2000" dirty="0"/>
              <a:t>2978/13 </a:t>
            </a:r>
            <a:r>
              <a:rPr lang="he-IL" sz="2000" b="1" dirty="0"/>
              <a:t>מי הגליל -תאגיד והביוב האזורי בע"מ נ' יוסף אחמד יונס</a:t>
            </a:r>
            <a:r>
              <a:rPr lang="he-IL" sz="2000" dirty="0"/>
              <a:t> </a:t>
            </a:r>
            <a:endParaRPr lang="en-US" sz="2000" dirty="0"/>
          </a:p>
          <a:p>
            <a:pPr marL="0" indent="0">
              <a:buNone/>
            </a:pPr>
            <a:r>
              <a:rPr lang="he-IL" sz="600" dirty="0"/>
              <a:t/>
            </a:r>
            <a:br>
              <a:rPr lang="he-IL" sz="600" dirty="0"/>
            </a:br>
            <a:endParaRPr lang="en-US" sz="600" dirty="0"/>
          </a:p>
          <a:p>
            <a:pPr marL="0" indent="0">
              <a:buNone/>
            </a:pPr>
            <a:r>
              <a:rPr lang="he-IL" sz="600" dirty="0"/>
              <a:t> </a:t>
            </a:r>
            <a:endParaRPr lang="en-US" sz="600" dirty="0"/>
          </a:p>
          <a:p>
            <a:pPr marL="0" indent="0">
              <a:buNone/>
            </a:pPr>
            <a:r>
              <a:rPr lang="he-IL" sz="600" dirty="0"/>
              <a:t/>
            </a:r>
            <a:br>
              <a:rPr lang="he-IL" sz="600" dirty="0"/>
            </a:br>
            <a:endParaRPr lang="en-US" sz="600" dirty="0"/>
          </a:p>
          <a:p>
            <a:endParaRPr lang="he-IL" sz="600" dirty="0"/>
          </a:p>
        </p:txBody>
      </p:sp>
    </p:spTree>
    <p:extLst>
      <p:ext uri="{BB962C8B-B14F-4D97-AF65-F5344CB8AC3E}">
        <p14:creationId xmlns:p14="http://schemas.microsoft.com/office/powerpoint/2010/main" val="11757336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36612" y="-25102"/>
            <a:ext cx="8229600" cy="1143000"/>
          </a:xfrm>
        </p:spPr>
        <p:txBody>
          <a:bodyPr/>
          <a:lstStyle/>
          <a:p>
            <a:r>
              <a:rPr lang="he-IL" b="1" dirty="0" smtClean="0">
                <a:latin typeface="Narkisim" panose="020E0502050101010101" pitchFamily="34" charset="-79"/>
                <a:cs typeface="Narkisim" panose="020E0502050101010101" pitchFamily="34" charset="-79"/>
              </a:rPr>
              <a:t>איחוד תביעות</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436612" y="908720"/>
            <a:ext cx="8229600" cy="4525963"/>
          </a:xfrm>
        </p:spPr>
        <p:txBody>
          <a:bodyPr>
            <a:normAutofit fontScale="77500" lnSpcReduction="20000"/>
          </a:bodyPr>
          <a:lstStyle/>
          <a:p>
            <a:pPr marL="0" indent="0">
              <a:buNone/>
            </a:pPr>
            <a:r>
              <a:rPr lang="he-IL" b="1" u="sng" dirty="0"/>
              <a:t>איחוד תביעות</a:t>
            </a:r>
            <a:endParaRPr lang="en-US" dirty="0"/>
          </a:p>
          <a:p>
            <a:pPr marL="0" lvl="0" indent="0" algn="just">
              <a:buNone/>
            </a:pPr>
            <a:endParaRPr lang="he-IL" dirty="0" smtClean="0"/>
          </a:p>
          <a:p>
            <a:pPr marL="0" lvl="0" indent="0" algn="just">
              <a:buNone/>
            </a:pPr>
            <a:r>
              <a:rPr lang="he-IL" dirty="0" smtClean="0"/>
              <a:t>בש"א </a:t>
            </a:r>
            <a:r>
              <a:rPr lang="he-IL" dirty="0"/>
              <a:t>8226/12 </a:t>
            </a:r>
            <a:r>
              <a:rPr lang="he-IL" b="1" dirty="0"/>
              <a:t>דיפלומט מפיצים בע"מ נ' פתחי </a:t>
            </a:r>
            <a:r>
              <a:rPr lang="he-IL" b="1" dirty="0" err="1"/>
              <a:t>בשתאווי</a:t>
            </a:r>
            <a:r>
              <a:rPr lang="he-IL" b="1" dirty="0"/>
              <a:t> ואח'</a:t>
            </a:r>
            <a:r>
              <a:rPr lang="he-IL" dirty="0"/>
              <a:t>: </a:t>
            </a:r>
            <a:r>
              <a:rPr lang="he-IL" dirty="0" smtClean="0"/>
              <a:t>הנשיא </a:t>
            </a:r>
            <a:r>
              <a:rPr lang="he-IL" dirty="0" err="1" smtClean="0"/>
              <a:t>גרוניס</a:t>
            </a:r>
            <a:r>
              <a:rPr lang="he-IL" dirty="0" smtClean="0"/>
              <a:t> </a:t>
            </a:r>
            <a:r>
              <a:rPr lang="he-IL" dirty="0"/>
              <a:t>דן ביחס בין סעיף 7 לחוק ת"י לבין תקנה 7 </a:t>
            </a:r>
            <a:r>
              <a:rPr lang="he-IL" dirty="0" err="1"/>
              <a:t>לתקסד"א</a:t>
            </a:r>
            <a:r>
              <a:rPr lang="he-IL" dirty="0"/>
              <a:t>: ככלל כאשר עסקינן בשאלה של איחוד הדיון במספר תובענות ייצוגיות (או בקשות לאישור תובענות ייצוגיות) יש לבחון את הסוגיה בהתאם להוראת סעיף 7 לחוק תובענות ייצוגיות. אך כאשר מדובר ב3 בקשות ומעלה נכון יותר יהיה להפעיל את תקנה 7 </a:t>
            </a:r>
            <a:r>
              <a:rPr lang="he-IL" dirty="0" err="1" smtClean="0"/>
              <a:t>לתקסד"א</a:t>
            </a:r>
            <a:endParaRPr lang="he-IL" dirty="0" smtClean="0"/>
          </a:p>
          <a:p>
            <a:pPr marL="0" lvl="0" indent="0" algn="just">
              <a:buNone/>
            </a:pPr>
            <a:endParaRPr lang="en-US" dirty="0"/>
          </a:p>
          <a:p>
            <a:pPr marL="0" lvl="0" indent="0" algn="just">
              <a:buNone/>
            </a:pPr>
            <a:r>
              <a:rPr lang="he-IL" dirty="0"/>
              <a:t>בש"א 11905/06 </a:t>
            </a:r>
            <a:r>
              <a:rPr lang="he-IL" b="1" dirty="0"/>
              <a:t>(א' 846/06) בארי נ' אלסינט בע"מ ואח': </a:t>
            </a:r>
            <a:r>
              <a:rPr lang="he-IL" dirty="0"/>
              <a:t>יש לבחון גם האם איחוד התיקים יסרבל את הדיון, בנוסף לשאלה האם התביעה רק בגדר "תלויה ועומדת"</a:t>
            </a:r>
          </a:p>
        </p:txBody>
      </p:sp>
    </p:spTree>
    <p:extLst>
      <p:ext uri="{BB962C8B-B14F-4D97-AF65-F5344CB8AC3E}">
        <p14:creationId xmlns:p14="http://schemas.microsoft.com/office/powerpoint/2010/main" val="4126214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Narkisim" panose="020E0502050101010101" pitchFamily="34" charset="-79"/>
                <a:cs typeface="Narkisim" panose="020E0502050101010101" pitchFamily="34" charset="-79"/>
              </a:rPr>
              <a:t>סעיף 8 לחוק</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107504" y="980728"/>
            <a:ext cx="8928993" cy="5472608"/>
          </a:xfrm>
        </p:spPr>
        <p:txBody>
          <a:bodyPr>
            <a:normAutofit fontScale="92500" lnSpcReduction="10000"/>
          </a:bodyPr>
          <a:lstStyle/>
          <a:p>
            <a:pPr marL="0" indent="0" algn="just">
              <a:spcBef>
                <a:spcPts val="360"/>
              </a:spcBef>
              <a:buNone/>
              <a:tabLst>
                <a:tab pos="396240" algn="l"/>
                <a:tab pos="648335" algn="l"/>
                <a:tab pos="935990" algn="l"/>
                <a:tab pos="1224280" algn="l"/>
                <a:tab pos="1511935" algn="l"/>
                <a:tab pos="3974465" algn="r"/>
              </a:tabLst>
            </a:pPr>
            <a:r>
              <a:rPr lang="he-IL" sz="1800" dirty="0" smtClean="0">
                <a:effectLst/>
                <a:latin typeface="Times New Roman"/>
                <a:ea typeface="Times New Roman"/>
              </a:rPr>
              <a:t>    </a:t>
            </a:r>
            <a:endParaRPr lang="en-US" sz="1800" dirty="0" smtClean="0">
              <a:effectLst/>
              <a:latin typeface="Times New Roman"/>
              <a:ea typeface="Times New Roman"/>
            </a:endParaRPr>
          </a:p>
          <a:p>
            <a:pPr marL="0" indent="0">
              <a:lnSpc>
                <a:spcPts val="800"/>
              </a:lnSpc>
              <a:buNone/>
            </a:pPr>
            <a:r>
              <a:rPr lang="he-IL" sz="3600" b="1" dirty="0" smtClean="0">
                <a:effectLst/>
                <a:latin typeface="Times New Roman"/>
                <a:cs typeface="Times New Roman"/>
              </a:rPr>
              <a:t>8</a:t>
            </a:r>
            <a:r>
              <a:rPr lang="he-IL" b="1" dirty="0" smtClean="0">
                <a:effectLst/>
                <a:latin typeface="Times New Roman"/>
                <a:cs typeface="FrankRuehl"/>
              </a:rPr>
              <a:t>. (א)	</a:t>
            </a:r>
          </a:p>
          <a:p>
            <a:pPr marL="0" indent="0">
              <a:lnSpc>
                <a:spcPts val="800"/>
              </a:lnSpc>
              <a:buNone/>
            </a:pPr>
            <a:endParaRPr lang="he-IL" b="1" dirty="0" smtClean="0">
              <a:effectLst/>
              <a:latin typeface="Times New Roman"/>
              <a:cs typeface="FrankRuehl"/>
            </a:endParaRPr>
          </a:p>
          <a:p>
            <a:pPr marL="0" indent="0">
              <a:lnSpc>
                <a:spcPts val="800"/>
              </a:lnSpc>
              <a:buNone/>
            </a:pPr>
            <a:r>
              <a:rPr lang="he-IL" sz="2900" b="1" dirty="0">
                <a:latin typeface="Times New Roman"/>
                <a:cs typeface="FrankRuehl"/>
              </a:rPr>
              <a:t> </a:t>
            </a:r>
            <a:r>
              <a:rPr lang="he-IL" sz="2900" b="1" dirty="0" smtClean="0">
                <a:latin typeface="Times New Roman"/>
                <a:cs typeface="FrankRuehl"/>
              </a:rPr>
              <a:t>    </a:t>
            </a:r>
            <a:r>
              <a:rPr lang="he-IL" sz="2900" b="1" dirty="0" smtClean="0">
                <a:effectLst/>
                <a:latin typeface="Times New Roman"/>
                <a:cs typeface="FrankRuehl"/>
              </a:rPr>
              <a:t>בית המשפט רשאי לאשר תובענה ייצוגית, אם מצא שהתקיימו כל אלה:</a:t>
            </a:r>
            <a:r>
              <a:rPr lang="en-US" sz="2900" b="1" dirty="0" smtClean="0">
                <a:effectLst/>
              </a:rPr>
              <a:t> </a:t>
            </a:r>
            <a:endParaRPr lang="he-IL" sz="2900" b="1" dirty="0" smtClean="0">
              <a:effectLst/>
            </a:endParaRPr>
          </a:p>
          <a:p>
            <a:pPr marL="305435" indent="0" algn="just">
              <a:spcBef>
                <a:spcPts val="360"/>
              </a:spcBef>
              <a:buNone/>
              <a:tabLst>
                <a:tab pos="396240" algn="l"/>
                <a:tab pos="648335" algn="l"/>
                <a:tab pos="935990" algn="l"/>
                <a:tab pos="1224280" algn="l"/>
                <a:tab pos="1511935" algn="l"/>
                <a:tab pos="3974465" algn="r"/>
              </a:tabLst>
            </a:pPr>
            <a:r>
              <a:rPr lang="he-IL" dirty="0" smtClean="0">
                <a:effectLst/>
                <a:latin typeface="Times New Roman"/>
                <a:ea typeface="Times New Roman"/>
                <a:cs typeface="FrankRuehl"/>
              </a:rPr>
              <a:t>(1)	 </a:t>
            </a:r>
            <a:r>
              <a:rPr lang="he-IL" dirty="0" err="1" smtClean="0">
                <a:effectLst/>
                <a:latin typeface="Times New Roman"/>
                <a:ea typeface="Times New Roman"/>
                <a:cs typeface="FrankRuehl"/>
              </a:rPr>
              <a:t>התוב</a:t>
            </a:r>
            <a:r>
              <a:rPr lang="he-IL" dirty="0" smtClean="0">
                <a:effectLst/>
                <a:latin typeface="Times New Roman"/>
                <a:ea typeface="Times New Roman"/>
                <a:cs typeface="FrankRuehl"/>
              </a:rPr>
              <a:t>' מעוררת שאלות מהותיות של עובדה או משפט המשותפות לכלל חברי הקבוצה, ויש אפשרות סבירה שהן יוכרעו בתובענה לטובת הקבוצה;</a:t>
            </a:r>
            <a:endParaRPr lang="en-US" sz="1800" dirty="0" smtClean="0">
              <a:effectLst/>
              <a:latin typeface="Times New Roman"/>
              <a:ea typeface="Times New Roman"/>
            </a:endParaRPr>
          </a:p>
          <a:p>
            <a:pPr marL="305435" indent="0" algn="just">
              <a:spcBef>
                <a:spcPts val="360"/>
              </a:spcBef>
              <a:buNone/>
              <a:tabLst>
                <a:tab pos="396240" algn="l"/>
                <a:tab pos="648335" algn="l"/>
                <a:tab pos="935990" algn="l"/>
                <a:tab pos="1224280" algn="l"/>
                <a:tab pos="1511935" algn="l"/>
                <a:tab pos="3974465" algn="r"/>
              </a:tabLst>
            </a:pPr>
            <a:r>
              <a:rPr lang="he-IL" dirty="0" smtClean="0">
                <a:effectLst/>
                <a:latin typeface="Times New Roman"/>
                <a:ea typeface="Times New Roman"/>
                <a:cs typeface="FrankRuehl"/>
              </a:rPr>
              <a:t>(2)	 תובענה ייצוגית היא הדרך היעילה וההוגנת להכרעה במחלוקת בנסיבות </a:t>
            </a:r>
            <a:r>
              <a:rPr lang="he-IL" dirty="0" err="1" smtClean="0">
                <a:effectLst/>
                <a:latin typeface="Times New Roman"/>
                <a:ea typeface="Times New Roman"/>
                <a:cs typeface="FrankRuehl"/>
              </a:rPr>
              <a:t>הענין</a:t>
            </a:r>
            <a:r>
              <a:rPr lang="he-IL" dirty="0" smtClean="0">
                <a:effectLst/>
                <a:latin typeface="Times New Roman"/>
                <a:ea typeface="Times New Roman"/>
                <a:cs typeface="FrankRuehl"/>
              </a:rPr>
              <a:t>;</a:t>
            </a:r>
            <a:endParaRPr lang="en-US" sz="1800" dirty="0" smtClean="0">
              <a:effectLst/>
              <a:latin typeface="Times New Roman"/>
              <a:ea typeface="Times New Roman"/>
            </a:endParaRPr>
          </a:p>
          <a:p>
            <a:pPr marL="305435" indent="0" algn="just">
              <a:spcBef>
                <a:spcPts val="360"/>
              </a:spcBef>
              <a:buNone/>
              <a:tabLst>
                <a:tab pos="396240" algn="l"/>
                <a:tab pos="648335" algn="l"/>
                <a:tab pos="935990" algn="l"/>
                <a:tab pos="1224280" algn="l"/>
                <a:tab pos="1511935" algn="l"/>
                <a:tab pos="3974465" algn="r"/>
              </a:tabLst>
            </a:pPr>
            <a:r>
              <a:rPr lang="he-IL" dirty="0" smtClean="0">
                <a:effectLst/>
                <a:latin typeface="Times New Roman"/>
                <a:ea typeface="Times New Roman"/>
                <a:cs typeface="FrankRuehl"/>
              </a:rPr>
              <a:t>(3) 	קיים יסוד סביר להניח כי </a:t>
            </a:r>
            <a:r>
              <a:rPr lang="he-IL" dirty="0" err="1" smtClean="0">
                <a:effectLst/>
                <a:latin typeface="Times New Roman"/>
                <a:ea typeface="Times New Roman"/>
                <a:cs typeface="FrankRuehl"/>
              </a:rPr>
              <a:t>ענינם</a:t>
            </a:r>
            <a:r>
              <a:rPr lang="he-IL" dirty="0" smtClean="0">
                <a:effectLst/>
                <a:latin typeface="Times New Roman"/>
                <a:ea typeface="Times New Roman"/>
                <a:cs typeface="FrankRuehl"/>
              </a:rPr>
              <a:t> של כלל חברי הקבוצה ייוצג וינוהל בדרך הולמת; הנתבע לא רשאי לערער או לבקש לערער על החלטה </a:t>
            </a:r>
            <a:r>
              <a:rPr lang="he-IL" dirty="0" err="1" smtClean="0">
                <a:effectLst/>
                <a:latin typeface="Times New Roman"/>
                <a:ea typeface="Times New Roman"/>
                <a:cs typeface="FrankRuehl"/>
              </a:rPr>
              <a:t>בענין</a:t>
            </a:r>
            <a:r>
              <a:rPr lang="he-IL" dirty="0" smtClean="0">
                <a:effectLst/>
                <a:latin typeface="Times New Roman"/>
                <a:ea typeface="Times New Roman"/>
                <a:cs typeface="FrankRuehl"/>
              </a:rPr>
              <a:t> זה;</a:t>
            </a:r>
            <a:endParaRPr lang="en-US" sz="1800" dirty="0" smtClean="0">
              <a:effectLst/>
              <a:latin typeface="Times New Roman"/>
              <a:ea typeface="Times New Roman"/>
            </a:endParaRPr>
          </a:p>
          <a:p>
            <a:pPr marL="819785" indent="-514350" algn="just">
              <a:spcBef>
                <a:spcPts val="360"/>
              </a:spcBef>
              <a:buNone/>
              <a:tabLst>
                <a:tab pos="396240" algn="l"/>
                <a:tab pos="648335" algn="l"/>
                <a:tab pos="935990" algn="l"/>
                <a:tab pos="1224280" algn="l"/>
                <a:tab pos="1511935" algn="l"/>
                <a:tab pos="3974465" algn="r"/>
              </a:tabLst>
            </a:pPr>
            <a:r>
              <a:rPr lang="he-IL" dirty="0" smtClean="0">
                <a:latin typeface="Times New Roman"/>
                <a:ea typeface="Times New Roman"/>
                <a:cs typeface="FrankRuehl"/>
              </a:rPr>
              <a:t>(4) קיים </a:t>
            </a:r>
            <a:r>
              <a:rPr lang="he-IL" dirty="0" smtClean="0">
                <a:effectLst/>
                <a:latin typeface="Times New Roman"/>
                <a:ea typeface="Times New Roman"/>
                <a:cs typeface="FrankRuehl"/>
              </a:rPr>
              <a:t>יסוד סביר להניח כי </a:t>
            </a:r>
            <a:r>
              <a:rPr lang="he-IL" dirty="0" err="1" smtClean="0">
                <a:effectLst/>
                <a:latin typeface="Times New Roman"/>
                <a:ea typeface="Times New Roman"/>
                <a:cs typeface="FrankRuehl"/>
              </a:rPr>
              <a:t>ענינם</a:t>
            </a:r>
            <a:r>
              <a:rPr lang="he-IL" dirty="0" smtClean="0">
                <a:effectLst/>
                <a:latin typeface="Times New Roman"/>
                <a:ea typeface="Times New Roman"/>
                <a:cs typeface="FrankRuehl"/>
              </a:rPr>
              <a:t> של כלל חברי הקבוצה ייוצג וינוהל בתום לב.</a:t>
            </a:r>
          </a:p>
          <a:p>
            <a:pPr marL="305435" indent="0" algn="just">
              <a:spcBef>
                <a:spcPts val="360"/>
              </a:spcBef>
              <a:buNone/>
              <a:tabLst>
                <a:tab pos="396240" algn="l"/>
                <a:tab pos="648335" algn="l"/>
                <a:tab pos="935990" algn="l"/>
                <a:tab pos="1224280" algn="l"/>
                <a:tab pos="1511935" algn="l"/>
                <a:tab pos="3974465" algn="r"/>
              </a:tabLst>
            </a:pPr>
            <a:endParaRPr lang="en-US" sz="1800" dirty="0" smtClean="0">
              <a:effectLst/>
              <a:latin typeface="Times New Roman"/>
              <a:ea typeface="Times New Roman"/>
            </a:endParaRPr>
          </a:p>
          <a:p>
            <a:pPr marL="0" indent="0" algn="just">
              <a:spcBef>
                <a:spcPts val="360"/>
              </a:spcBef>
              <a:buNone/>
              <a:tabLst>
                <a:tab pos="396240" algn="l"/>
                <a:tab pos="648335" algn="l"/>
                <a:tab pos="935990" algn="l"/>
                <a:tab pos="1224280" algn="l"/>
                <a:tab pos="1511935" algn="l"/>
                <a:tab pos="3974465" algn="r"/>
              </a:tabLst>
            </a:pPr>
            <a:endParaRPr lang="he-IL" dirty="0"/>
          </a:p>
        </p:txBody>
      </p:sp>
    </p:spTree>
    <p:extLst>
      <p:ext uri="{BB962C8B-B14F-4D97-AF65-F5344CB8AC3E}">
        <p14:creationId xmlns:p14="http://schemas.microsoft.com/office/powerpoint/2010/main" val="15118691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Narkisim" panose="020E0502050101010101" pitchFamily="34" charset="-79"/>
                <a:cs typeface="Narkisim" panose="020E0502050101010101" pitchFamily="34" charset="-79"/>
              </a:rPr>
              <a:t>סעד של צו – וגוף ציבורי</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fontScale="25000" lnSpcReduction="20000"/>
          </a:bodyPr>
          <a:lstStyle/>
          <a:p>
            <a:pPr marL="0" indent="0">
              <a:buNone/>
            </a:pPr>
            <a:r>
              <a:rPr lang="he-IL" sz="6400" b="1" dirty="0" smtClean="0"/>
              <a:t>נזק</a:t>
            </a:r>
          </a:p>
          <a:p>
            <a:pPr marL="0" indent="0" algn="just">
              <a:buNone/>
            </a:pPr>
            <a:r>
              <a:rPr lang="he-IL" sz="6400" dirty="0" smtClean="0"/>
              <a:t>11.       תחשיב הנזק שנערך על ידי המבקש מחשב 20 ₪ לכל טופס שבו סומן מראש סכום של 30 ₪, בעוד שהסכום הנמוך ביותר בו היה 10 ₪. מהשוואת אחוז הטפסים של 30 ₪ מכלל הטפסים לפני השינוי בטופס לאלו שלאחר מכן התברר כי עלה ב- 5.23%, ולאורך חודשי ההפרה עד שמיעת ההוכחות נערך חישוב של 3,731,492 ₪ (</a:t>
            </a:r>
            <a:r>
              <a:rPr lang="he-IL" sz="6400" dirty="0" err="1" smtClean="0"/>
              <a:t>מב</a:t>
            </a:r>
            <a:r>
              <a:rPr lang="he-IL" sz="6400" dirty="0" smtClean="0"/>
              <a:t>/2). בסיכומים כבר עמד סכום זה על 4,240,330 ₪.</a:t>
            </a:r>
          </a:p>
          <a:p>
            <a:pPr marL="0" indent="0" algn="just">
              <a:buNone/>
            </a:pPr>
            <a:endParaRPr lang="he-IL" sz="6400" dirty="0" smtClean="0"/>
          </a:p>
          <a:p>
            <a:pPr marL="0" indent="0" algn="just">
              <a:buNone/>
            </a:pPr>
            <a:r>
              <a:rPr lang="he-IL" sz="6400" dirty="0" smtClean="0"/>
              <a:t>המשיבה מתנגדת לאופן החישוב מסיבות שונות, ומדגישה את הבאות: הקבוצה שנוספה (5.23%) אינה קבוצה הומוגנית, והמבקש עצמו מבהיר כי לעתים הוא ממלא בכוונה טפסים של 30 ₪. אם כך, כיצד ניתן לזהות את חברי "קבוצת הגידול"? וכיצד ניתן לקבוע אם השתתפו בסכום זה בכוונה ורכשו רכישה מושכלת? </a:t>
            </a:r>
            <a:r>
              <a:rPr lang="he-IL" sz="6400" dirty="0" err="1" smtClean="0"/>
              <a:t>ולענין</a:t>
            </a:r>
            <a:r>
              <a:rPr lang="he-IL" sz="6400" dirty="0" smtClean="0"/>
              <a:t> זה, האם יש להבחין בין מי שהשתתף פעם ראשונה ללא סימון הטופס לבין מי שזו לו פעם שניה ויותר, ויש להניח שידע כי חויב ב-30 ₪? וכן: חלק מן הגידול נובע מגידול טבעי בהשתתפות במשחקים, שדבר אין לו עם  ברירת המחדל.</a:t>
            </a:r>
          </a:p>
          <a:p>
            <a:pPr marL="0" indent="0" algn="just">
              <a:buNone/>
            </a:pPr>
            <a:r>
              <a:rPr lang="he-IL" sz="6400" dirty="0" smtClean="0"/>
              <a:t>ועל כולם, בה בשעה שהכנסות המועצה גדלו, כך גדלו גם סכומי הפרסים שחילקה. לטענת המועצה ועל פי נתוניה כ-60% מסכומי הרכישה מחולקים כפרסים. </a:t>
            </a:r>
          </a:p>
          <a:p>
            <a:pPr marL="0" indent="0" algn="just">
              <a:buNone/>
            </a:pPr>
            <a:endParaRPr lang="he-IL" sz="6400" dirty="0" smtClean="0"/>
          </a:p>
          <a:p>
            <a:pPr marL="0" indent="0" algn="just">
              <a:buNone/>
            </a:pPr>
            <a:r>
              <a:rPr lang="he-IL" sz="6400" dirty="0" smtClean="0"/>
              <a:t>12.       ככלל, שלב אישור התובענה הייצוגית אינו השלב הראוי לרדת לעמקה של שאלת הנזק, אם כי על המבקש להראות שניתן להוכיחו (ע"א 345/03 דן </a:t>
            </a:r>
            <a:r>
              <a:rPr lang="he-IL" sz="6400" dirty="0" err="1" smtClean="0"/>
              <a:t>רייכרט</a:t>
            </a:r>
            <a:r>
              <a:rPr lang="he-IL" sz="6400" dirty="0" smtClean="0"/>
              <a:t> נ' יורשי המנוח משה שמש ז"ל [פורסם בנבו] פסקאות 59-66 בפסק הדין של כב' השופט עדיאל (7.6.2007); ת"צ (מחוזי </a:t>
            </a:r>
            <a:r>
              <a:rPr lang="he-IL" sz="6400" dirty="0" err="1" smtClean="0"/>
              <a:t>י"ם</a:t>
            </a:r>
            <a:r>
              <a:rPr lang="he-IL" sz="6400" dirty="0" smtClean="0"/>
              <a:t>) 9177/07 ראובן ברון נ' "אגד" אגודה שיתופית לתחבורה בישראל בע"מ [פורסם בנבו] בפסקה 90 (18.7.2010)). לצורך שלב זה של הדיון, די אם נאמר כי נזק התקיים לפחות אצל מי ממשתתפי המשחק שהימר באמצעות האינטרנט לאחר קביעת ברירת המחדל של 30 ₪, ולפחות בהימור הראשון, ושיעורו 20 ₪.</a:t>
            </a:r>
          </a:p>
          <a:p>
            <a:pPr marL="0" indent="0">
              <a:buNone/>
            </a:pPr>
            <a:endParaRPr lang="he-IL" sz="5600" dirty="0" smtClean="0"/>
          </a:p>
          <a:p>
            <a:pPr marL="0" indent="0">
              <a:buNone/>
            </a:pPr>
            <a:endParaRPr lang="he-IL" dirty="0"/>
          </a:p>
        </p:txBody>
      </p:sp>
    </p:spTree>
    <p:extLst>
      <p:ext uri="{BB962C8B-B14F-4D97-AF65-F5344CB8AC3E}">
        <p14:creationId xmlns:p14="http://schemas.microsoft.com/office/powerpoint/2010/main" val="22947858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67544" y="476672"/>
            <a:ext cx="8229600" cy="4525963"/>
          </a:xfrm>
        </p:spPr>
        <p:txBody>
          <a:bodyPr>
            <a:normAutofit fontScale="25000" lnSpcReduction="20000"/>
          </a:bodyPr>
          <a:lstStyle/>
          <a:p>
            <a:pPr marL="0" indent="0">
              <a:buNone/>
            </a:pPr>
            <a:endParaRPr lang="he-IL" dirty="0"/>
          </a:p>
          <a:p>
            <a:pPr marL="0" indent="0" algn="just">
              <a:buNone/>
            </a:pPr>
            <a:r>
              <a:rPr lang="he-IL" sz="7700" b="1" dirty="0"/>
              <a:t>16</a:t>
            </a:r>
            <a:r>
              <a:rPr lang="he-IL" sz="6800" b="1" dirty="0"/>
              <a:t>.  התובענה הייצוגית היא הדרך היעילה וההוגנת להכרעה במחלוקת:</a:t>
            </a:r>
          </a:p>
          <a:p>
            <a:pPr marL="0" indent="0" algn="just">
              <a:buNone/>
            </a:pPr>
            <a:r>
              <a:rPr lang="he-IL" sz="6800" dirty="0"/>
              <a:t>שני </a:t>
            </a:r>
            <a:r>
              <a:rPr lang="he-IL" sz="6800" dirty="0" err="1"/>
              <a:t>נמוקים</a:t>
            </a:r>
            <a:r>
              <a:rPr lang="he-IL" sz="6800" dirty="0"/>
              <a:t> נתנה המשיבה מדוע אין התובענה הייצוגית מתאימה לניהול המחלוקת: </a:t>
            </a:r>
          </a:p>
          <a:p>
            <a:pPr marL="0" indent="0" algn="just">
              <a:buNone/>
            </a:pPr>
            <a:r>
              <a:rPr lang="he-IL" sz="6800" dirty="0"/>
              <a:t>(א)	יש לבחון את ענינו של כל אחד מחברי הקבוצה, לבחון את אופן ההשתתפות שלו, ולראות אם אכן במקרה הפרטי הוטעה. לא אוכל לקבל </a:t>
            </a:r>
            <a:r>
              <a:rPr lang="he-IL" sz="6800" dirty="0" err="1"/>
              <a:t>נמוק</a:t>
            </a:r>
            <a:r>
              <a:rPr lang="he-IL" sz="6800" dirty="0"/>
              <a:t> זה: מדרכו של עולם שכל אדם שונה מרעהו, גם אם פעלו באותו אופן. למרות זאת, לצורך התובענה אין בוחנים את כל מערכת השקולים שלהם, אלא את החלת הדין על עניינם. ואם </a:t>
            </a:r>
            <a:r>
              <a:rPr lang="he-IL" sz="6800" dirty="0" err="1"/>
              <a:t>בענין</a:t>
            </a:r>
            <a:r>
              <a:rPr lang="he-IL" sz="6800" dirty="0"/>
              <a:t> הנזק עסקינן, כפי שכבר נאמר לעיל, עצם העובדה שיהיה צורך בבירור מעמיק בשאלת הנזק אינה מפחיתה מהתאמת </a:t>
            </a:r>
            <a:r>
              <a:rPr lang="he-IL" sz="6800" dirty="0" err="1"/>
              <a:t>הענין</a:t>
            </a:r>
            <a:r>
              <a:rPr lang="he-IL" sz="6800" dirty="0"/>
              <a:t> לדיון במסגרת של תובענה ייצוגית. </a:t>
            </a:r>
          </a:p>
          <a:p>
            <a:pPr marL="0" indent="0" algn="just">
              <a:buNone/>
            </a:pPr>
            <a:r>
              <a:rPr lang="he-IL" sz="6800" dirty="0"/>
              <a:t>(ב)	ממילא כל רווחי המועצה נתרמים למטרות ציבוריות. על כן לא תצמח כל תועלת מן התובענה הייצוגית, והתועלת היחידה תהא למבקש ולבאי כוחו על חשבון הצבור.</a:t>
            </a:r>
          </a:p>
          <a:p>
            <a:pPr marL="0" indent="0" algn="just">
              <a:buNone/>
            </a:pPr>
            <a:r>
              <a:rPr lang="he-IL" sz="6800" dirty="0"/>
              <a:t>טענה כזו – לו תתקבל – חותרת תחת האפשרות לתבוע את המועצה במסגרת תובענה ייצוגית בכלל, וכך מונעת את השגת מטרות חוק תובענות ייצוגיות בכל הקשור למועצה, לרבות האפשרות להדק את הפיקוח על המועצה ולהמריצה לקיים את הדין. </a:t>
            </a:r>
            <a:r>
              <a:rPr lang="he-IL" sz="6800" dirty="0" err="1"/>
              <a:t>דוקא</a:t>
            </a:r>
            <a:r>
              <a:rPr lang="he-IL" sz="6800" dirty="0"/>
              <a:t> ענייננו יוכיח עד כמה נדרשת התערבות חיצונית זו, של המבקש. שהרי  אלמלא הבקשה לא היו הדברים מגיעים כדי בירור.</a:t>
            </a:r>
          </a:p>
          <a:p>
            <a:pPr marL="0" indent="0" algn="just">
              <a:buNone/>
            </a:pPr>
            <a:endParaRPr lang="he-IL" sz="6800" dirty="0"/>
          </a:p>
          <a:p>
            <a:pPr marL="0" indent="0" algn="just">
              <a:buNone/>
            </a:pPr>
            <a:r>
              <a:rPr lang="he-IL" sz="6800" dirty="0"/>
              <a:t>17.  בשולי </a:t>
            </a:r>
            <a:r>
              <a:rPr lang="he-IL" sz="6800" dirty="0" err="1"/>
              <a:t>הנמוקים</a:t>
            </a:r>
            <a:r>
              <a:rPr lang="he-IL" sz="6800" dirty="0"/>
              <a:t> הקודמים ראוי להוסיף, כי יתכן שלא ניתן יהיה להשיב את הסכומים שנגבו שלא כדין מחברי הקבוצה, בין משום גדלה, בין משום חוסר האפשרות להבחין בין פרטיה, ובמקרה כזה, לכאורה, יחול סעיף 20(ג) בחוק תובענות ייצוגיות, שמאפשר מתן סעד לטובת הקבוצה או לטובת הצבור באופן אחר. </a:t>
            </a:r>
          </a:p>
          <a:p>
            <a:pPr marL="0" indent="0" algn="just">
              <a:buNone/>
            </a:pPr>
            <a:endParaRPr lang="he-IL" sz="6800" dirty="0"/>
          </a:p>
          <a:p>
            <a:pPr marL="0" indent="0" algn="just">
              <a:buNone/>
            </a:pPr>
            <a:r>
              <a:rPr lang="he-IL" sz="6800" dirty="0"/>
              <a:t>במקרה המיוחד של המועצה להסדר הימורים בספורט, שלפי סעיפים 8ג. ו-9 בחוק להסדר ההימורים בספורט, תשכ"ז-1967 כל רווחיה לאחר תשלום הזכיות והוצאות מוסבים "לקידומם ולפיתוחם של תרבות הגוף, החינוך הגופני והספורט בישראל" - יתכן שסופה של פרשה יהא במתן צו מניעה בלבד, שישמש לתיקון העוולה שנגלתה בבקשה זו, אשר יצפה פני עתיד, ולא יטיל על המועצה חיובים חמורים שיבואו על חשבון מילוי מטרותיה הציבוריות של המועצה</a:t>
            </a:r>
          </a:p>
          <a:p>
            <a:pPr marL="0" indent="0">
              <a:buNone/>
            </a:pPr>
            <a:endParaRPr lang="he-IL" dirty="0"/>
          </a:p>
          <a:p>
            <a:pPr marL="0" indent="0">
              <a:buNone/>
            </a:pPr>
            <a:endParaRPr lang="he-IL" dirty="0"/>
          </a:p>
          <a:p>
            <a:pPr marL="0" indent="0">
              <a:buNone/>
            </a:pPr>
            <a:r>
              <a:rPr lang="he-IL" sz="5600" dirty="0"/>
              <a:t>ת"צ 49683-08-10</a:t>
            </a:r>
            <a:r>
              <a:rPr lang="he-IL" sz="5600" b="1" dirty="0"/>
              <a:t> </a:t>
            </a:r>
            <a:r>
              <a:rPr lang="he-IL" sz="5600" b="1" dirty="0" err="1"/>
              <a:t>צרשניה</a:t>
            </a:r>
            <a:r>
              <a:rPr lang="he-IL" sz="5600" b="1" dirty="0"/>
              <a:t> נ' המועצה  להסדר ההימורים בספורט</a:t>
            </a:r>
            <a:endParaRPr lang="en-US" sz="5600" dirty="0"/>
          </a:p>
          <a:p>
            <a:pPr marL="0" indent="0">
              <a:buNone/>
            </a:pPr>
            <a:endParaRPr lang="he-IL" dirty="0"/>
          </a:p>
        </p:txBody>
      </p:sp>
    </p:spTree>
    <p:extLst>
      <p:ext uri="{BB962C8B-B14F-4D97-AF65-F5344CB8AC3E}">
        <p14:creationId xmlns:p14="http://schemas.microsoft.com/office/powerpoint/2010/main" val="3993069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Narkisim" panose="020E0502050101010101" pitchFamily="34" charset="-79"/>
                <a:cs typeface="Narkisim" panose="020E0502050101010101" pitchFamily="34" charset="-79"/>
              </a:rPr>
              <a:t>סילוק על הסף </a:t>
            </a:r>
            <a:r>
              <a:rPr lang="he-IL" b="1" dirty="0" err="1" smtClean="0">
                <a:latin typeface="Narkisim" panose="020E0502050101010101" pitchFamily="34" charset="-79"/>
                <a:cs typeface="Narkisim" panose="020E0502050101010101" pitchFamily="34" charset="-79"/>
              </a:rPr>
              <a:t>ובר"ע</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lnSpcReduction="10000"/>
          </a:bodyPr>
          <a:lstStyle/>
          <a:p>
            <a:pPr algn="just"/>
            <a:r>
              <a:rPr lang="he-IL" dirty="0" smtClean="0"/>
              <a:t>ככלל ביהמ"ש לא ידון בבקשה לסילוק על הסף בנפרד אלא כחלק מבחינת הבקשה לאישור שהיא ממילא </a:t>
            </a:r>
            <a:r>
              <a:rPr lang="he-IL" dirty="0" err="1" smtClean="0"/>
              <a:t>פרוזודור</a:t>
            </a:r>
            <a:r>
              <a:rPr lang="he-IL" dirty="0" smtClean="0"/>
              <a:t> לטרקלין </a:t>
            </a:r>
            <a:r>
              <a:rPr lang="he-IL" dirty="0"/>
              <a:t>[</a:t>
            </a:r>
            <a:r>
              <a:rPr lang="he-IL" dirty="0" smtClean="0"/>
              <a:t>רע"א </a:t>
            </a:r>
            <a:r>
              <a:rPr lang="he-IL" dirty="0"/>
              <a:t>8761/09 </a:t>
            </a:r>
            <a:r>
              <a:rPr lang="he-IL" b="1" dirty="0"/>
              <a:t>סלקום ישראל בע"מ נ' טל </a:t>
            </a:r>
            <a:r>
              <a:rPr lang="he-IL" b="1" dirty="0" err="1"/>
              <a:t>פתאל</a:t>
            </a:r>
            <a:r>
              <a:rPr lang="he-IL" dirty="0"/>
              <a:t>]</a:t>
            </a:r>
            <a:endParaRPr lang="he-IL" dirty="0" smtClean="0"/>
          </a:p>
          <a:p>
            <a:pPr algn="just"/>
            <a:r>
              <a:rPr lang="he-IL" dirty="0" smtClean="0"/>
              <a:t>אם מדובר על שאלה משפטית ו/או שאלה מקדמית </a:t>
            </a:r>
            <a:r>
              <a:rPr lang="he-IL" dirty="0" err="1" smtClean="0"/>
              <a:t>אמיתית</a:t>
            </a:r>
            <a:r>
              <a:rPr lang="he-IL" dirty="0" smtClean="0"/>
              <a:t> [התיישנות / פרט בתוספת] קיים </a:t>
            </a:r>
            <a:r>
              <a:rPr lang="he-IL" dirty="0" err="1" smtClean="0"/>
              <a:t>שק"ד</a:t>
            </a:r>
            <a:r>
              <a:rPr lang="he-IL" dirty="0" smtClean="0"/>
              <a:t> בנושא </a:t>
            </a:r>
            <a:r>
              <a:rPr lang="he-IL" dirty="0"/>
              <a:t>[</a:t>
            </a:r>
            <a:r>
              <a:rPr lang="he-IL" dirty="0" smtClean="0"/>
              <a:t>ת"צ </a:t>
            </a:r>
            <a:r>
              <a:rPr lang="he-IL" dirty="0"/>
              <a:t>(י-ם) 25015-10-10 </a:t>
            </a:r>
            <a:r>
              <a:rPr lang="he-IL" b="1" dirty="0"/>
              <a:t>גבי דאוס נ' </a:t>
            </a:r>
            <a:r>
              <a:rPr lang="he-IL" b="1" dirty="0" err="1"/>
              <a:t>סיטיפס</a:t>
            </a:r>
            <a:r>
              <a:rPr lang="he-IL" b="1" dirty="0"/>
              <a:t> בע"מ</a:t>
            </a:r>
            <a:r>
              <a:rPr lang="he-IL" dirty="0"/>
              <a:t>]</a:t>
            </a:r>
            <a:endParaRPr lang="he-IL" dirty="0" smtClean="0"/>
          </a:p>
          <a:p>
            <a:r>
              <a:rPr lang="he-IL" dirty="0" err="1" smtClean="0"/>
              <a:t>בר"ע</a:t>
            </a:r>
            <a:r>
              <a:rPr lang="he-IL" dirty="0" smtClean="0"/>
              <a:t> על החלטות ביניים ככלל לא תתקבל</a:t>
            </a:r>
            <a:endParaRPr lang="he-IL" dirty="0"/>
          </a:p>
        </p:txBody>
      </p:sp>
    </p:spTree>
    <p:extLst>
      <p:ext uri="{BB962C8B-B14F-4D97-AF65-F5344CB8AC3E}">
        <p14:creationId xmlns:p14="http://schemas.microsoft.com/office/powerpoint/2010/main" val="40137681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Narkisim" panose="020E0502050101010101" pitchFamily="34" charset="-79"/>
                <a:cs typeface="Narkisim" panose="020E0502050101010101" pitchFamily="34" charset="-79"/>
              </a:rPr>
              <a:t>ס' 17 לחוק </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lstStyle/>
          <a:p>
            <a:pPr marL="0" indent="0" algn="just">
              <a:buNone/>
            </a:pPr>
            <a:r>
              <a:rPr lang="he-IL" dirty="0" smtClean="0"/>
              <a:t>17.</a:t>
            </a:r>
            <a:r>
              <a:rPr lang="he-IL" dirty="0"/>
              <a:t>    במילוי תפקידיו, יפעל בא כוח מייצג בנאמנות ובמסירות לטובת הקבוצה שבשמה הוגשה הבקשה לאישור או הקבוצה שבשמה מנוהלת התובענה הייצוגית, לפי </a:t>
            </a:r>
            <a:r>
              <a:rPr lang="he-IL" dirty="0" err="1"/>
              <a:t>הענין</a:t>
            </a:r>
            <a:r>
              <a:rPr lang="he-IL" dirty="0"/>
              <a:t>, כאילו </a:t>
            </a:r>
            <a:r>
              <a:rPr lang="he-IL" dirty="0" err="1"/>
              <a:t>היתה</a:t>
            </a:r>
            <a:r>
              <a:rPr lang="he-IL" dirty="0"/>
              <a:t> </a:t>
            </a:r>
            <a:r>
              <a:rPr lang="he-IL" dirty="0" err="1"/>
              <a:t>שולחתו</a:t>
            </a:r>
            <a:r>
              <a:rPr lang="he-IL" dirty="0"/>
              <a:t>, בשינויים המחויבים מכך שההליך הוא הליך ייצוגי.</a:t>
            </a:r>
          </a:p>
          <a:p>
            <a:pPr marL="0" indent="0">
              <a:buNone/>
            </a:pPr>
            <a:r>
              <a:rPr lang="he-IL" dirty="0"/>
              <a:t/>
            </a:r>
            <a:br>
              <a:rPr lang="he-IL" dirty="0"/>
            </a:br>
            <a:endParaRPr lang="he-IL" dirty="0"/>
          </a:p>
        </p:txBody>
      </p:sp>
    </p:spTree>
    <p:extLst>
      <p:ext uri="{BB962C8B-B14F-4D97-AF65-F5344CB8AC3E}">
        <p14:creationId xmlns:p14="http://schemas.microsoft.com/office/powerpoint/2010/main" val="3621374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Narkisim" panose="020E0502050101010101" pitchFamily="34" charset="-79"/>
                <a:cs typeface="Narkisim" panose="020E0502050101010101" pitchFamily="34" charset="-79"/>
              </a:rPr>
              <a:t>יחסי עו"ד - לקוח</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457200" y="1268760"/>
            <a:ext cx="8229600" cy="5472608"/>
          </a:xfrm>
        </p:spPr>
        <p:txBody>
          <a:bodyPr>
            <a:normAutofit fontScale="25000" lnSpcReduction="20000"/>
          </a:bodyPr>
          <a:lstStyle/>
          <a:p>
            <a:endParaRPr lang="he-IL" dirty="0" smtClean="0"/>
          </a:p>
          <a:p>
            <a:pPr marL="0" indent="0">
              <a:buNone/>
            </a:pPr>
            <a:r>
              <a:rPr lang="he-IL" sz="6000" b="1" dirty="0"/>
              <a:t>הפעולות שיכול מבקש/תובע מייצג לנקוט כלפי בא כוח מייצג המועל בתפקידו</a:t>
            </a:r>
          </a:p>
          <a:p>
            <a:pPr marL="0" indent="0" algn="just">
              <a:buNone/>
            </a:pPr>
            <a:r>
              <a:rPr lang="he-IL" sz="6000" dirty="0" smtClean="0"/>
              <a:t>27</a:t>
            </a:r>
            <a:r>
              <a:rPr lang="he-IL" sz="6000" dirty="0"/>
              <a:t>. סעיף 8(ג)(1) לחוק תובענות ייצוגיות מקנה לבית המשפט </a:t>
            </a:r>
            <a:r>
              <a:rPr lang="he-IL" sz="6000" dirty="0" smtClean="0"/>
              <a:t>במסגרת אישור </a:t>
            </a:r>
            <a:r>
              <a:rPr lang="he-IL" sz="6000" dirty="0"/>
              <a:t>תובענה ייצוגית את הסמכות להורות על "צירוף תובע </a:t>
            </a:r>
            <a:r>
              <a:rPr lang="he-IL" sz="6000" dirty="0" smtClean="0"/>
              <a:t>מייצג או </a:t>
            </a:r>
            <a:r>
              <a:rPr lang="he-IL" sz="6000" dirty="0"/>
              <a:t>בא כוח מייצג או החלפתם", אם מצא כי זו הדרך הראויה</a:t>
            </a:r>
          </a:p>
          <a:p>
            <a:pPr marL="0" indent="0" algn="just">
              <a:buNone/>
            </a:pPr>
            <a:r>
              <a:rPr lang="he-IL" sz="6000" dirty="0"/>
              <a:t>להבטיח את התקיימות התנאים המנויים בסעיפים 8(א)(3) ו – (</a:t>
            </a:r>
            <a:r>
              <a:rPr lang="he-IL" sz="6000" dirty="0" smtClean="0"/>
              <a:t>4) לאישור </a:t>
            </a:r>
            <a:r>
              <a:rPr lang="he-IL" sz="6000" dirty="0"/>
              <a:t>תובענה כייצוגית, דהיינו אם הוא סבור שצירוף או </a:t>
            </a:r>
            <a:r>
              <a:rPr lang="he-IL" sz="6000" dirty="0" smtClean="0"/>
              <a:t>החלפה כאמור </a:t>
            </a:r>
            <a:r>
              <a:rPr lang="he-IL" sz="6000" dirty="0"/>
              <a:t>דרושים כדי שיתקיים "יסוד סביר להניח כי עניינם של </a:t>
            </a:r>
            <a:r>
              <a:rPr lang="he-IL" sz="6000" dirty="0" err="1" smtClean="0"/>
              <a:t>כללחברי</a:t>
            </a:r>
            <a:r>
              <a:rPr lang="he-IL" sz="6000" dirty="0" smtClean="0"/>
              <a:t> </a:t>
            </a:r>
            <a:r>
              <a:rPr lang="he-IL" sz="6000" dirty="0"/>
              <a:t>הקבוצה ייוצג וינוהל בדרך הולמת" או "יסוד סביר להניח </a:t>
            </a:r>
            <a:r>
              <a:rPr lang="he-IL" sz="6000" dirty="0" smtClean="0"/>
              <a:t>כי </a:t>
            </a:r>
            <a:r>
              <a:rPr lang="he-IL" sz="6000" dirty="0" err="1" smtClean="0"/>
              <a:t>ענינם</a:t>
            </a:r>
            <a:r>
              <a:rPr lang="he-IL" sz="6000" dirty="0" smtClean="0"/>
              <a:t> </a:t>
            </a:r>
            <a:r>
              <a:rPr lang="he-IL" sz="6000" dirty="0"/>
              <a:t>של כלל חברי הקבוצה ייוצג וינוהל בתום לב".</a:t>
            </a:r>
          </a:p>
          <a:p>
            <a:pPr marL="0" indent="0" algn="just">
              <a:buNone/>
            </a:pPr>
            <a:endParaRPr lang="he-IL" sz="6000" dirty="0"/>
          </a:p>
          <a:p>
            <a:pPr marL="0" indent="0" algn="just">
              <a:buNone/>
            </a:pPr>
            <a:r>
              <a:rPr lang="he-IL" sz="6000" dirty="0"/>
              <a:t>28. ודוק, לכאורה סמכות זו קיימת רק בעת מתן החלטת אישור, </a:t>
            </a:r>
            <a:r>
              <a:rPr lang="he-IL" sz="6000" dirty="0" smtClean="0"/>
              <a:t>ואולם ראוי </a:t>
            </a:r>
            <a:r>
              <a:rPr lang="he-IL" sz="6000" dirty="0"/>
              <a:t>לפרש את החוק על דרך ההרחבה, ולקבוע כי אם סבור </a:t>
            </a:r>
            <a:r>
              <a:rPr lang="he-IL" sz="6000" dirty="0" smtClean="0"/>
              <a:t>בית המשפט</a:t>
            </a:r>
            <a:r>
              <a:rPr lang="he-IL" sz="6000" dirty="0"/>
              <a:t>, כבר בשלב הדיון בבקשה, כי אין מנוס מצירוף או </a:t>
            </a:r>
            <a:r>
              <a:rPr lang="he-IL" sz="6000" dirty="0" smtClean="0"/>
              <a:t>החלפה של </a:t>
            </a:r>
            <a:r>
              <a:rPr lang="he-IL" sz="6000" dirty="0"/>
              <a:t>מבקש או של בא כוח מייצג, רשאי הוא להורות כן עוד </a:t>
            </a:r>
            <a:r>
              <a:rPr lang="he-IL" sz="6000" dirty="0" smtClean="0"/>
              <a:t>בטרם יקבל </a:t>
            </a:r>
            <a:r>
              <a:rPr lang="he-IL" sz="6000" dirty="0"/>
              <a:t>החלטה בבקשת האישור. הטעם לכך הוא שמדובר </a:t>
            </a:r>
            <a:r>
              <a:rPr lang="he-IL" sz="6000" dirty="0" smtClean="0"/>
              <a:t>בסכמות טבועה</a:t>
            </a:r>
            <a:r>
              <a:rPr lang="he-IL" sz="6000" dirty="0"/>
              <a:t>, הנדרשת לצורך ייעול הדיון, שהרי אין כל טעם לדחות </a:t>
            </a:r>
            <a:r>
              <a:rPr lang="he-IL" sz="6000" dirty="0" smtClean="0"/>
              <a:t>החלפה או </a:t>
            </a:r>
            <a:r>
              <a:rPr lang="he-IL" sz="6000" dirty="0"/>
              <a:t>צירוף כאמור לשלב מאוחר יותר, אם ברור וגלוי כי היא תידרש</a:t>
            </a:r>
          </a:p>
          <a:p>
            <a:pPr marL="0" indent="0" algn="just">
              <a:buNone/>
            </a:pPr>
            <a:r>
              <a:rPr lang="he-IL" sz="6000" dirty="0"/>
              <a:t>על מנת לאפשר את אישור התובענה כייצוגית. דברים דומים </a:t>
            </a:r>
            <a:r>
              <a:rPr lang="he-IL" sz="6000" dirty="0" smtClean="0"/>
              <a:t>אמורים גם </a:t>
            </a:r>
            <a:r>
              <a:rPr lang="he-IL" sz="6000" dirty="0"/>
              <a:t>ביחס לצירוף או החלפה של בא כוח מייצג או של תובע </a:t>
            </a:r>
            <a:r>
              <a:rPr lang="he-IL" sz="6000" dirty="0" smtClean="0"/>
              <a:t>מייצג לאחר </a:t>
            </a:r>
            <a:r>
              <a:rPr lang="he-IL" sz="6000" dirty="0"/>
              <a:t>אישור התובענה כייצוגית. בית המשפט הוא שאישר את </a:t>
            </a:r>
            <a:r>
              <a:rPr lang="he-IL" sz="6000" dirty="0" smtClean="0"/>
              <a:t>מינוי התובע </a:t>
            </a:r>
            <a:r>
              <a:rPr lang="he-IL" sz="6000" dirty="0"/>
              <a:t>המייצג ואת בא הכוח המייצג, וסמכותו הטבועה היא להורות</a:t>
            </a:r>
            <a:r>
              <a:rPr lang="he-IL" sz="6000" dirty="0" smtClean="0"/>
              <a:t>, בנסיבות </a:t>
            </a:r>
            <a:r>
              <a:rPr lang="he-IL" sz="6000" dirty="0"/>
              <a:t>מתאימות, על החלפה או על צירוף כאמור.</a:t>
            </a:r>
          </a:p>
          <a:p>
            <a:pPr marL="0" indent="0" algn="just">
              <a:buNone/>
            </a:pPr>
            <a:endParaRPr lang="he-IL" sz="6000" dirty="0"/>
          </a:p>
          <a:p>
            <a:pPr marL="0" indent="0" algn="just">
              <a:buNone/>
            </a:pPr>
            <a:r>
              <a:rPr lang="he-IL" sz="6000" dirty="0"/>
              <a:t>29. מבקש/תובע מייצג הסבור כי בא הכוח המייצג מועל בתפקידו, </a:t>
            </a:r>
            <a:r>
              <a:rPr lang="he-IL" sz="6000" dirty="0" smtClean="0"/>
              <a:t>ואינו פועל </a:t>
            </a:r>
            <a:r>
              <a:rPr lang="he-IL" sz="6000" dirty="0"/>
              <a:t>לטובת הקבוצה, רשאי, כמובן, לפנות לבית המשפט בבקשה </a:t>
            </a:r>
            <a:r>
              <a:rPr lang="he-IL" sz="6000" dirty="0" smtClean="0"/>
              <a:t>כי יעשה </a:t>
            </a:r>
            <a:r>
              <a:rPr lang="he-IL" sz="6000" dirty="0"/>
              <a:t>שימוש בסמכותו האמורה, ויורה על החלפת בא הכוח </a:t>
            </a:r>
            <a:r>
              <a:rPr lang="he-IL" sz="6000" dirty="0" smtClean="0"/>
              <a:t>המייצג או </a:t>
            </a:r>
            <a:r>
              <a:rPr lang="he-IL" sz="6000" dirty="0"/>
              <a:t>על צירוף בא כוח מייצג נוסף. בית המשפט נדרש במקרה מעין </a:t>
            </a:r>
            <a:r>
              <a:rPr lang="he-IL" sz="6000" dirty="0" smtClean="0"/>
              <a:t>זה לשמוע </a:t>
            </a:r>
            <a:r>
              <a:rPr lang="he-IL" sz="6000" dirty="0"/>
              <a:t>את שני הצדדים (המבקש/התובע המייצג ובא הכוח </a:t>
            </a:r>
            <a:r>
              <a:rPr lang="he-IL" sz="6000" dirty="0" smtClean="0"/>
              <a:t>המייצג)ולקבל </a:t>
            </a:r>
            <a:r>
              <a:rPr lang="he-IL" sz="6000" dirty="0"/>
              <a:t>החלטה המביאה בחשבון בראש ובראשונה את טובת </a:t>
            </a:r>
            <a:r>
              <a:rPr lang="he-IL" sz="6000" dirty="0" smtClean="0"/>
              <a:t>הקבוצה, ובכפוף </a:t>
            </a:r>
            <a:r>
              <a:rPr lang="he-IL" sz="6000" dirty="0"/>
              <a:t>לכך את האינטרסים של יתר הגורמים המעורבים. </a:t>
            </a:r>
            <a:r>
              <a:rPr lang="he-IL" sz="6000" dirty="0" smtClean="0"/>
              <a:t>היה ויחליט </a:t>
            </a:r>
            <a:r>
              <a:rPr lang="he-IL" sz="6000" dirty="0"/>
              <a:t>על החלפת בא הכוח המייצג או על צירוף בא כוח מייצג </a:t>
            </a:r>
            <a:r>
              <a:rPr lang="he-IL" sz="6000" dirty="0" err="1" smtClean="0"/>
              <a:t>נוסף,ממילא</a:t>
            </a:r>
            <a:r>
              <a:rPr lang="he-IL" sz="6000" dirty="0" smtClean="0"/>
              <a:t> </a:t>
            </a:r>
            <a:r>
              <a:rPr lang="he-IL" sz="6000" dirty="0"/>
              <a:t>יבוא המבקש/התובע המייצג על סיפוקו. היה ובית </a:t>
            </a:r>
            <a:r>
              <a:rPr lang="he-IL" sz="6000" dirty="0" smtClean="0"/>
              <a:t>המשפט יסבור </a:t>
            </a:r>
            <a:r>
              <a:rPr lang="he-IL" sz="6000" dirty="0"/>
              <a:t>כי אין הצדקה להחלפת בא הכוח המייצג או לצירוף בא </a:t>
            </a:r>
            <a:r>
              <a:rPr lang="he-IL" sz="6000" dirty="0" smtClean="0"/>
              <a:t>כוח מייצג </a:t>
            </a:r>
            <a:r>
              <a:rPr lang="he-IL" sz="6000" dirty="0"/>
              <a:t>נוסף, ימשיך בא הכוח המייצג את פעולתו מכוח מעמדו </a:t>
            </a:r>
            <a:r>
              <a:rPr lang="he-IL" sz="6000" dirty="0" smtClean="0"/>
              <a:t>כמייצג הקבוצה </a:t>
            </a:r>
            <a:r>
              <a:rPr lang="he-IL" sz="6000" dirty="0"/>
              <a:t>לפי סעיף 17 לחוק תובענות </a:t>
            </a:r>
            <a:r>
              <a:rPr lang="he-IL" sz="6000" dirty="0" smtClean="0"/>
              <a:t>ייצוגיות</a:t>
            </a:r>
          </a:p>
          <a:p>
            <a:pPr marL="0" indent="0">
              <a:buNone/>
            </a:pPr>
            <a:endParaRPr lang="he-IL" sz="6000" dirty="0" smtClean="0"/>
          </a:p>
          <a:p>
            <a:pPr marL="0" indent="0">
              <a:buNone/>
            </a:pPr>
            <a:r>
              <a:rPr lang="he-IL" sz="6000" dirty="0"/>
              <a:t>ת"צ 4263-03-11 </a:t>
            </a:r>
            <a:r>
              <a:rPr lang="he-IL" sz="6000" b="1" dirty="0"/>
              <a:t>אשל היאור נ' פרטנר </a:t>
            </a:r>
            <a:r>
              <a:rPr lang="he-IL" sz="6000" dirty="0"/>
              <a:t>[כבוד השופט גרוסקופף]</a:t>
            </a:r>
          </a:p>
          <a:p>
            <a:pPr marL="0" indent="0">
              <a:buNone/>
            </a:pPr>
            <a:endParaRPr lang="he-IL" sz="6000" dirty="0"/>
          </a:p>
        </p:txBody>
      </p:sp>
    </p:spTree>
    <p:extLst>
      <p:ext uri="{BB962C8B-B14F-4D97-AF65-F5344CB8AC3E}">
        <p14:creationId xmlns:p14="http://schemas.microsoft.com/office/powerpoint/2010/main" val="27297739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490066"/>
          </a:xfrm>
        </p:spPr>
        <p:txBody>
          <a:bodyPr>
            <a:normAutofit fontScale="90000"/>
          </a:bodyPr>
          <a:lstStyle/>
          <a:p>
            <a:r>
              <a:rPr lang="he-IL" sz="3700" b="1" dirty="0" smtClean="0">
                <a:latin typeface="Narkisim" panose="020E0502050101010101" pitchFamily="34" charset="-79"/>
                <a:cs typeface="Narkisim" panose="020E0502050101010101" pitchFamily="34" charset="-79"/>
              </a:rPr>
              <a:t>עו"ד כלקוח ותובע</a:t>
            </a:r>
            <a:r>
              <a:rPr lang="he-IL" sz="2000" b="1" dirty="0" smtClean="0"/>
              <a:t/>
            </a:r>
            <a:br>
              <a:rPr lang="he-IL" sz="2000" b="1" dirty="0" smtClean="0"/>
            </a:br>
            <a:r>
              <a:rPr lang="he-IL" sz="2000" dirty="0" smtClean="0"/>
              <a:t>ת"צ </a:t>
            </a:r>
            <a:r>
              <a:rPr lang="he-IL" sz="2000" dirty="0"/>
              <a:t>(ת"א) 2728-07</a:t>
            </a:r>
            <a:r>
              <a:rPr lang="he-IL" sz="2000" dirty="0" smtClean="0"/>
              <a:t>‏</a:t>
            </a:r>
            <a:r>
              <a:rPr lang="he-IL" sz="2000" b="1" dirty="0" smtClean="0"/>
              <a:t>‏ </a:t>
            </a:r>
            <a:r>
              <a:rPr lang="he-IL" sz="2000" b="1" dirty="0"/>
              <a:t>עו"ד צבי שילה נ' ספרינט מוטורס בע"מ</a:t>
            </a:r>
            <a:endParaRPr lang="he-IL" sz="2000" dirty="0"/>
          </a:p>
        </p:txBody>
      </p:sp>
      <p:sp>
        <p:nvSpPr>
          <p:cNvPr id="3" name="מציין מיקום תוכן 2"/>
          <p:cNvSpPr>
            <a:spLocks noGrp="1"/>
          </p:cNvSpPr>
          <p:nvPr>
            <p:ph idx="1"/>
          </p:nvPr>
        </p:nvSpPr>
        <p:spPr>
          <a:xfrm>
            <a:off x="490344" y="908720"/>
            <a:ext cx="8229600" cy="4525963"/>
          </a:xfrm>
        </p:spPr>
        <p:txBody>
          <a:bodyPr>
            <a:noAutofit/>
          </a:bodyPr>
          <a:lstStyle/>
          <a:p>
            <a:pPr marL="0" indent="0">
              <a:buNone/>
            </a:pPr>
            <a:r>
              <a:rPr lang="he-IL" sz="1300" b="1" dirty="0"/>
              <a:t>תובע מייצג המבקש לשמש גם כבא כוח מייצג</a:t>
            </a:r>
          </a:p>
          <a:p>
            <a:pPr marL="0" indent="0" algn="just">
              <a:buNone/>
            </a:pPr>
            <a:r>
              <a:rPr lang="he-IL" sz="1300" dirty="0"/>
              <a:t>14.       בטרם אחתום את פסק הדין אני מוצאת לנכון להוסיף ולהתייחס לנושא הלימות הייצוג בבקשת האישור, הגם שבנסיבות המקרה הדברים נאמרים למעלה מן הצורך. בקשת האישור הוגשה על ידי </a:t>
            </a:r>
            <a:r>
              <a:rPr lang="he-IL" sz="1300" dirty="0" err="1"/>
              <a:t>ג'קובסון</a:t>
            </a:r>
            <a:r>
              <a:rPr lang="he-IL" sz="1300" dirty="0"/>
              <a:t> ועו"ד שילה, כאשר במסגרתה ביקש עו"ד שילה כי בית המשפט יאפשר לו לחבוש לראשו שני כובעים: הן לשמש כתובע מייצג והן להתמנות לתפקיד בא כוח מייצג בתובענה ייצוגית נגד המשיבות. במסגרת דיון מקדמי </a:t>
            </a:r>
            <a:r>
              <a:rPr lang="he-IL" sz="1300" dirty="0" smtClean="0"/>
              <a:t>שנערך בבקשת </a:t>
            </a:r>
            <a:r>
              <a:rPr lang="he-IL" sz="1300" dirty="0"/>
              <a:t>האישור ציינתי כי מצב דברים זה לכאורה אינו עולה בקנה אחד עם הוראותיו של חוק תובענות ייצוגיות – שעה שהחוק מעניק מעמד עצמאי ותפקיד נפרד לתובע המייצג ולבא הכוח המייצג. עו"ד שילה קיבל את הערת בית המשפט ונטל את שירותיו של עורך שייצג את הקבוצה, ואולם עמדתו נותרה כי אין כל פסול בכך שהוא זה שימלא בעצמו את שני התפקידים (ראו בעמ' 9 לפרוטוקול יום 8/7/09, ש' 7-5); לנוכח דבריו מצאתי לנכון להקדיש מספר מילים לסוגיה.  </a:t>
            </a:r>
          </a:p>
          <a:p>
            <a:pPr marL="0" indent="0" algn="just">
              <a:buNone/>
            </a:pPr>
            <a:r>
              <a:rPr lang="he-IL" sz="1300" dirty="0"/>
              <a:t>            בניגוד לתובענה רגילה, חוק תובענות ייצוגיות מורה כי תובענה ייצוגית תנוהל הן על ידי תובע מייצג והן על ידי בא כוח מייצג: התובע המייצג הוא בעל עילת התביעה האישית המשמשת יסוד לתובענה הייצוגית כולה (ראו סעיף 4 לחוק), ובא הכוח המייצג הוא בעל המקצוע האמון על ייצוג האינטרסים של כלל חברי הקבוצה (ראו סעיף 17 לחוק). החוק לא רק קובע תפקידים שונים לתובע מייצג ולבא כוח מייצג – אלא אף מחייב כי כל אחד מהם יאושר באופן פרטני על ידי בית המשפט (ראו סעיף 8 לחוק), מאפשר הסתלקות של רק אחד מהם מההליך (ראו סעיף 16 לחוק), ומורה לפסוק שכר שונה לכל אחד (גמול לתובע המייצג ושכר טרחה לבא הכוח המייצג, ראו סעיפים 23-22 לחוק).</a:t>
            </a:r>
          </a:p>
          <a:p>
            <a:pPr marL="0" indent="0" algn="just">
              <a:buNone/>
            </a:pPr>
            <a:r>
              <a:rPr lang="he-IL" sz="1300" dirty="0"/>
              <a:t>            ודוק: הדרישה כי תובענה ייצוגית תנוהל הן על ידי תובע מייצג והן על ידי בא כוח מייצג אינה פורמאלית גרידא. היא נחוצה על מנת להגן על עניינה של הקבוצה, ובכדי להבטיח כי חבריה לא ייפגעו מניגוד עניינים שעלול להתעורר בין טובתו של התובע המייצג לבין טובת הקבוצה. כך, למשל, במקרה שבו עולה הצעת פשרה או הסתלקות הרצויה לתובע המייצג אך פוגעת בעניינה של הקבוצה. או כאשר לפי שיקול דעתו של בא הכוח המייצג רצוי להוסיף תובעים מייצגים על מנת לחזק את התובענה – דבר שאינו רצוי לתובע המייצג הקיים [ראו דברי כבוד השופט פרופ' ע' גרוסקופף </a:t>
            </a:r>
            <a:r>
              <a:rPr lang="he-IL" sz="1300" dirty="0" err="1"/>
              <a:t>בת"צ</a:t>
            </a:r>
            <a:r>
              <a:rPr lang="he-IL" sz="1300" dirty="0"/>
              <a:t> 4263-03-11 אשל היאור בע"מ נ' חברת פרטנר תקשורת בע"מ [פורסם בנבו] (5/4/12)]. דעה דומה הביע גם כבוד השופט ד"ר ע' בנימיני, שבשתי החלטות שונות ציין כי אין זה ראוי שעורך דין ישמש גם כתובע המייצג וגם כבא כוחו בתובענה ייצוגית. לדבריו הקושי שבמצב כזה הופך למוחשי לא רק במצב של ניגוד עניינים, אלא אפילו במצב שבו התובע המייצג נחקר על תצהיר שניתן בתמיכה לבקשת אישור – ובה בעת מעלה התנגדויות משפטיות לשאלות שנשאל, כבא כוח הקבוצה. גם מטעם זה ראוי אפוא כי בא הכוח המייצג יהיה גורם עצמאי ובלתי תלוי בתובע המייצג, על מנת שיפעל כראוי לטובת הקבוצה [ראו: ת.א. (ת"א) 1437/09 פלד נ' אול יו ניד בע"מ [</a:t>
            </a:r>
            <a:r>
              <a:rPr lang="he-IL" sz="1300" dirty="0" smtClean="0"/>
              <a:t>פורסם בנבו</a:t>
            </a:r>
            <a:r>
              <a:rPr lang="he-IL" sz="1300" dirty="0"/>
              <a:t>] (11/6/12); ת.א. (ת"א) גולדברג נ' אקסלנס נשואה גמל ופנסיה בע"מ[פורסם בנבו] ( 29/4/12)].</a:t>
            </a:r>
          </a:p>
          <a:p>
            <a:pPr marL="0" indent="0" algn="just">
              <a:buNone/>
            </a:pPr>
            <a:r>
              <a:rPr lang="he-IL" sz="1300" dirty="0"/>
              <a:t>            לנוכח האמור, דומה שככלל חוק תובענות ייצוגיות אינו מאפשר לאדם אחד לשמש הן כתובע מייצג והן כבא כוח מייצג, גם אם הלה הוא עורך דין בהכשרתו.</a:t>
            </a:r>
          </a:p>
        </p:txBody>
      </p:sp>
    </p:spTree>
    <p:extLst>
      <p:ext uri="{BB962C8B-B14F-4D97-AF65-F5344CB8AC3E}">
        <p14:creationId xmlns:p14="http://schemas.microsoft.com/office/powerpoint/2010/main" val="2443986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16632"/>
            <a:ext cx="8229600" cy="346050"/>
          </a:xfrm>
        </p:spPr>
        <p:txBody>
          <a:bodyPr>
            <a:normAutofit fontScale="90000"/>
          </a:bodyPr>
          <a:lstStyle/>
          <a:p>
            <a:r>
              <a:rPr lang="he-IL" b="1" dirty="0" smtClean="0"/>
              <a:t>פסיקה</a:t>
            </a:r>
            <a:endParaRPr lang="he-IL" b="1" dirty="0"/>
          </a:p>
        </p:txBody>
      </p:sp>
      <p:sp>
        <p:nvSpPr>
          <p:cNvPr id="3" name="מציין מיקום תוכן 2"/>
          <p:cNvSpPr>
            <a:spLocks noGrp="1"/>
          </p:cNvSpPr>
          <p:nvPr>
            <p:ph idx="1"/>
          </p:nvPr>
        </p:nvSpPr>
        <p:spPr>
          <a:xfrm>
            <a:off x="395536" y="470719"/>
            <a:ext cx="8229600" cy="6387281"/>
          </a:xfrm>
        </p:spPr>
        <p:txBody>
          <a:bodyPr>
            <a:noAutofit/>
          </a:bodyPr>
          <a:lstStyle/>
          <a:p>
            <a:pPr marL="0" indent="0">
              <a:buNone/>
            </a:pPr>
            <a:r>
              <a:rPr lang="he-IL" sz="1500" b="1" u="sng" dirty="0" smtClean="0"/>
              <a:t>גילוי </a:t>
            </a:r>
            <a:r>
              <a:rPr lang="he-IL" sz="1500" b="1" u="sng" dirty="0"/>
              <a:t>ועיון בשלב בקשת האישור</a:t>
            </a:r>
          </a:p>
          <a:p>
            <a:r>
              <a:rPr lang="he-IL" sz="1500" dirty="0" smtClean="0"/>
              <a:t>ת"צ 1756/09</a:t>
            </a:r>
            <a:r>
              <a:rPr lang="he-IL" sz="1500" b="1" dirty="0" smtClean="0"/>
              <a:t>שליידר </a:t>
            </a:r>
            <a:r>
              <a:rPr lang="he-IL" sz="1500" b="1" dirty="0"/>
              <a:t>נ' חברת החשמל </a:t>
            </a:r>
            <a:endParaRPr lang="he-IL" sz="1500" b="1" dirty="0" smtClean="0"/>
          </a:p>
          <a:p>
            <a:r>
              <a:rPr lang="he-IL" sz="1500" dirty="0" smtClean="0"/>
              <a:t>ת"צ 18453-10-11 </a:t>
            </a:r>
            <a:r>
              <a:rPr lang="he-IL" sz="1500" b="1" dirty="0" err="1" smtClean="0"/>
              <a:t>לבנשטיין</a:t>
            </a:r>
            <a:r>
              <a:rPr lang="he-IL" sz="1500" b="1" dirty="0" smtClean="0"/>
              <a:t> </a:t>
            </a:r>
            <a:r>
              <a:rPr lang="he-IL" sz="1500" b="1" dirty="0"/>
              <a:t>נ' חברת הדואר </a:t>
            </a:r>
            <a:endParaRPr lang="he-IL" sz="1500" b="1" dirty="0" smtClean="0"/>
          </a:p>
          <a:p>
            <a:r>
              <a:rPr lang="he-IL" sz="1500" dirty="0" smtClean="0"/>
              <a:t>רע"א 10052/02 </a:t>
            </a:r>
            <a:r>
              <a:rPr lang="he-IL" sz="1500" b="1" dirty="0"/>
              <a:t>יפעת ואח' נ' דלק </a:t>
            </a:r>
            <a:r>
              <a:rPr lang="he-IL" sz="1500" b="1" dirty="0" smtClean="0"/>
              <a:t>מוטורס</a:t>
            </a:r>
          </a:p>
          <a:p>
            <a:r>
              <a:rPr lang="he-IL" sz="1500" dirty="0" smtClean="0"/>
              <a:t>ת"צ 36635-01-14 </a:t>
            </a:r>
            <a:r>
              <a:rPr lang="he-IL" sz="1500" b="1" dirty="0" err="1" smtClean="0"/>
              <a:t>לייטקום</a:t>
            </a:r>
            <a:r>
              <a:rPr lang="he-IL" sz="1500" b="1" dirty="0" smtClean="0"/>
              <a:t> (ישראל) </a:t>
            </a:r>
            <a:r>
              <a:rPr lang="he-IL" sz="1500" b="1" dirty="0"/>
              <a:t>בע"מ ואח' נ' מפעלים פטרוכימיים בישראל </a:t>
            </a:r>
            <a:r>
              <a:rPr lang="he-IL" sz="1500" b="1" dirty="0" smtClean="0"/>
              <a:t>בע"מ</a:t>
            </a:r>
            <a:endParaRPr lang="he-IL" sz="1500" b="1" dirty="0"/>
          </a:p>
          <a:p>
            <a:r>
              <a:rPr lang="he-IL" sz="1500" dirty="0" smtClean="0"/>
              <a:t>רע"א 8224/15 </a:t>
            </a:r>
            <a:r>
              <a:rPr lang="he-IL" sz="1500" b="1" dirty="0" smtClean="0"/>
              <a:t>תנובה </a:t>
            </a:r>
            <a:r>
              <a:rPr lang="he-IL" sz="1500" b="1" dirty="0"/>
              <a:t>מרכז שיתופי לשיווק תוצרת חקלאית נ' פרופ' ירון </a:t>
            </a:r>
            <a:r>
              <a:rPr lang="he-IL" sz="1500" b="1" dirty="0" err="1"/>
              <a:t>זליכה</a:t>
            </a:r>
            <a:r>
              <a:rPr lang="he-IL" sz="1500" b="1" dirty="0"/>
              <a:t> </a:t>
            </a:r>
            <a:endParaRPr lang="he-IL" sz="1500" b="1" dirty="0" smtClean="0"/>
          </a:p>
          <a:p>
            <a:r>
              <a:rPr lang="he-IL" sz="1500" dirty="0" smtClean="0"/>
              <a:t>רע"א 8855/15 </a:t>
            </a:r>
            <a:r>
              <a:rPr lang="he-IL" sz="1500" b="1" dirty="0" smtClean="0"/>
              <a:t>הראל </a:t>
            </a:r>
            <a:r>
              <a:rPr lang="he-IL" sz="1500" b="1" dirty="0"/>
              <a:t>חברה לביטוח בע"מ נ' מרב שמאי קינג </a:t>
            </a:r>
            <a:endParaRPr lang="he-IL" sz="1500" b="1" dirty="0" smtClean="0"/>
          </a:p>
          <a:p>
            <a:pPr marL="0" indent="0">
              <a:buNone/>
            </a:pPr>
            <a:r>
              <a:rPr lang="he-IL" sz="1500" b="1" u="sng" dirty="0" smtClean="0"/>
              <a:t>שאלונים </a:t>
            </a:r>
            <a:r>
              <a:rPr lang="he-IL" sz="1500" b="1" u="sng" dirty="0"/>
              <a:t>בשלב בקשת האישור</a:t>
            </a:r>
          </a:p>
          <a:p>
            <a:r>
              <a:rPr lang="he-IL" sz="1500" dirty="0" smtClean="0"/>
              <a:t>ת"צ (מחוזי חיפה) 34200-06-11 </a:t>
            </a:r>
            <a:r>
              <a:rPr lang="he-IL" sz="1500" b="1" dirty="0"/>
              <a:t>אקו טק בע"מ נ' כרטיסי אשראי לישראל </a:t>
            </a:r>
            <a:r>
              <a:rPr lang="he-IL" sz="1500" b="1" dirty="0" smtClean="0"/>
              <a:t>בע"מ</a:t>
            </a:r>
          </a:p>
          <a:p>
            <a:r>
              <a:rPr lang="he-IL" sz="1500" dirty="0" smtClean="0"/>
              <a:t>ת"צ (מחוזי ת"א) 1487/09 </a:t>
            </a:r>
            <a:r>
              <a:rPr lang="he-IL" sz="1500" b="1" dirty="0" smtClean="0"/>
              <a:t>בוריס </a:t>
            </a:r>
            <a:r>
              <a:rPr lang="he-IL" sz="1500" b="1" dirty="0"/>
              <a:t>כהן נ' קל אוטו תחבורה 1994 </a:t>
            </a:r>
            <a:r>
              <a:rPr lang="he-IL" sz="1500" b="1" dirty="0" smtClean="0"/>
              <a:t>בע"מ </a:t>
            </a:r>
            <a:endParaRPr lang="he-IL" sz="1500" b="1" dirty="0"/>
          </a:p>
          <a:p>
            <a:r>
              <a:rPr lang="he-IL" sz="1500" dirty="0" smtClean="0"/>
              <a:t>ת"צ (מחוזי ת"א) 23132-11-10 </a:t>
            </a:r>
            <a:r>
              <a:rPr lang="he-IL" sz="1500" b="1" dirty="0"/>
              <a:t>מרדכי נ' מט"ח 24 בע"מ </a:t>
            </a:r>
            <a:endParaRPr lang="he-IL" sz="1500" b="1" dirty="0" smtClean="0"/>
          </a:p>
          <a:p>
            <a:pPr marL="0" indent="0">
              <a:buNone/>
            </a:pPr>
            <a:r>
              <a:rPr lang="he-IL" sz="1500" b="1" u="sng" dirty="0" smtClean="0"/>
              <a:t>מינוי </a:t>
            </a:r>
            <a:r>
              <a:rPr lang="he-IL" sz="1500" b="1" u="sng" dirty="0"/>
              <a:t>מומחה בשאלה שבמומחיות בשלב בקשת </a:t>
            </a:r>
            <a:r>
              <a:rPr lang="he-IL" sz="1500" b="1" u="sng" dirty="0" smtClean="0"/>
              <a:t>האישור</a:t>
            </a:r>
          </a:p>
          <a:p>
            <a:r>
              <a:rPr lang="he-IL" sz="1500" dirty="0" smtClean="0"/>
              <a:t>ת"א 51891-05-10 </a:t>
            </a:r>
            <a:r>
              <a:rPr lang="he-IL" sz="1500" b="1" dirty="0" smtClean="0"/>
              <a:t>צוק נגד סנו וחוגלה </a:t>
            </a:r>
          </a:p>
          <a:p>
            <a:pPr marL="0" indent="0">
              <a:buNone/>
            </a:pPr>
            <a:r>
              <a:rPr lang="he-IL" sz="1500" b="1" u="sng" dirty="0" smtClean="0"/>
              <a:t>זימון </a:t>
            </a:r>
            <a:r>
              <a:rPr lang="he-IL" sz="1500" b="1" u="sng" dirty="0"/>
              <a:t>עדים בשלב הדיון בבקשת האישור</a:t>
            </a:r>
          </a:p>
          <a:p>
            <a:r>
              <a:rPr lang="he-IL" sz="1500" dirty="0" smtClean="0"/>
              <a:t>רע"א 3839/15 </a:t>
            </a:r>
            <a:r>
              <a:rPr lang="he-IL" sz="1500" b="1" dirty="0" smtClean="0"/>
              <a:t>פרופסור </a:t>
            </a:r>
            <a:r>
              <a:rPr lang="he-IL" sz="1500" b="1" dirty="0"/>
              <a:t>ירון </a:t>
            </a:r>
            <a:r>
              <a:rPr lang="he-IL" sz="1500" b="1" dirty="0" err="1"/>
              <a:t>זליכה</a:t>
            </a:r>
            <a:r>
              <a:rPr lang="he-IL" sz="1500" b="1" dirty="0"/>
              <a:t> נ' תנובה מרכז שיתופי לשיווק תוצרת </a:t>
            </a:r>
            <a:r>
              <a:rPr lang="he-IL" sz="1500" b="1" dirty="0" smtClean="0"/>
              <a:t>חקלאית</a:t>
            </a:r>
          </a:p>
          <a:p>
            <a:pPr marL="0" indent="0">
              <a:buNone/>
            </a:pPr>
            <a:r>
              <a:rPr lang="he-IL" sz="1500" b="1" u="sng" dirty="0" smtClean="0"/>
              <a:t>מינוי </a:t>
            </a:r>
            <a:r>
              <a:rPr lang="he-IL" sz="1500" b="1" u="sng" dirty="0"/>
              <a:t>מומחה לבדיקת היקף התופעה או הנזק לאחר אישור התובענה כייצוגית</a:t>
            </a:r>
          </a:p>
          <a:p>
            <a:r>
              <a:rPr lang="he-IL" sz="1500" dirty="0" smtClean="0"/>
              <a:t>ת"צ 17789-05-12 </a:t>
            </a:r>
            <a:r>
              <a:rPr lang="he-IL" sz="1500" b="1" dirty="0" smtClean="0"/>
              <a:t>קרני </a:t>
            </a:r>
            <a:r>
              <a:rPr lang="he-IL" sz="1500" b="1" dirty="0"/>
              <a:t>נגד פלאפון </a:t>
            </a:r>
          </a:p>
          <a:p>
            <a:r>
              <a:rPr lang="he-IL" sz="1500" dirty="0" smtClean="0"/>
              <a:t>ת"צ 48006-03-10 </a:t>
            </a:r>
            <a:r>
              <a:rPr lang="he-IL" sz="1500" b="1" dirty="0"/>
              <a:t>גרניט נגד כלל </a:t>
            </a:r>
          </a:p>
          <a:p>
            <a:pPr marL="0" indent="0">
              <a:buNone/>
            </a:pPr>
            <a:r>
              <a:rPr lang="he-IL" sz="1500" b="1" u="sng" dirty="0"/>
              <a:t>תחרות בין תביעות על פי מועד הגשתן</a:t>
            </a:r>
          </a:p>
          <a:p>
            <a:r>
              <a:rPr lang="he-IL" sz="1500" dirty="0" smtClean="0"/>
              <a:t>ת"צ </a:t>
            </a:r>
            <a:r>
              <a:rPr lang="he-IL" sz="1500" dirty="0"/>
              <a:t>(ת"א) 40065-03-16 אסם השקעות בע"מ נ' </a:t>
            </a:r>
            <a:r>
              <a:rPr lang="he-IL" sz="1500" dirty="0" err="1"/>
              <a:t>אודיסיי</a:t>
            </a:r>
            <a:r>
              <a:rPr lang="he-IL" sz="1500" dirty="0"/>
              <a:t> מ. ס. </a:t>
            </a:r>
            <a:r>
              <a:rPr lang="he-IL" sz="1500" dirty="0" smtClean="0"/>
              <a:t>בע"מ</a:t>
            </a:r>
          </a:p>
          <a:p>
            <a:pPr marL="0" indent="0">
              <a:buNone/>
            </a:pPr>
            <a:r>
              <a:rPr lang="he-IL" sz="1500" b="1" u="sng" dirty="0" smtClean="0"/>
              <a:t>דחיית </a:t>
            </a:r>
            <a:r>
              <a:rPr lang="he-IL" sz="1500" b="1" u="sng" dirty="0"/>
              <a:t>תביעה ייצוגית לאחר שאושרה כייצוגית</a:t>
            </a:r>
          </a:p>
          <a:p>
            <a:r>
              <a:rPr lang="he-IL" sz="1500" dirty="0" smtClean="0"/>
              <a:t>ת"צ 38449-04-11 </a:t>
            </a:r>
            <a:r>
              <a:rPr lang="he-IL" sz="1500" b="1" dirty="0"/>
              <a:t>שטיין נ' </a:t>
            </a:r>
            <a:r>
              <a:rPr lang="he-IL" sz="1500" b="1" dirty="0" err="1"/>
              <a:t>יוניליוור</a:t>
            </a:r>
            <a:r>
              <a:rPr lang="he-IL" sz="1500" b="1" dirty="0"/>
              <a:t> ישראל מזון</a:t>
            </a:r>
          </a:p>
          <a:p>
            <a:endParaRPr lang="he-IL" sz="1500" dirty="0" smtClean="0"/>
          </a:p>
        </p:txBody>
      </p:sp>
    </p:spTree>
    <p:extLst>
      <p:ext uri="{BB962C8B-B14F-4D97-AF65-F5344CB8AC3E}">
        <p14:creationId xmlns:p14="http://schemas.microsoft.com/office/powerpoint/2010/main" val="12898232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634082"/>
          </a:xfrm>
        </p:spPr>
        <p:txBody>
          <a:bodyPr>
            <a:normAutofit fontScale="90000"/>
          </a:bodyPr>
          <a:lstStyle/>
          <a:p>
            <a:r>
              <a:rPr lang="he-IL" dirty="0" smtClean="0"/>
              <a:t>פסקי דין והחלטות שהוזכרו בהרצאה הקודמת</a:t>
            </a:r>
            <a:endParaRPr lang="he-IL" dirty="0"/>
          </a:p>
        </p:txBody>
      </p:sp>
      <p:sp>
        <p:nvSpPr>
          <p:cNvPr id="3" name="מציין מיקום תוכן 2"/>
          <p:cNvSpPr>
            <a:spLocks noGrp="1"/>
          </p:cNvSpPr>
          <p:nvPr>
            <p:ph idx="1"/>
          </p:nvPr>
        </p:nvSpPr>
        <p:spPr/>
        <p:txBody>
          <a:bodyPr/>
          <a:lstStyle/>
          <a:p>
            <a:r>
              <a:rPr lang="he-IL" dirty="0" smtClean="0"/>
              <a:t>ת"צ </a:t>
            </a:r>
            <a:r>
              <a:rPr lang="he-IL" dirty="0"/>
              <a:t>37319-08-11 </a:t>
            </a:r>
            <a:r>
              <a:rPr lang="he-IL" b="1" dirty="0"/>
              <a:t>עמותת ידיד - מרכזי זכויות בקהילה נ' א.ש. סיעוד ורווחה בע"מ ואח'</a:t>
            </a:r>
            <a:endParaRPr lang="he-IL" b="1" dirty="0" smtClean="0"/>
          </a:p>
          <a:p>
            <a:r>
              <a:rPr lang="he-IL" dirty="0" smtClean="0"/>
              <a:t>ת"צ </a:t>
            </a:r>
            <a:r>
              <a:rPr lang="he-IL" dirty="0"/>
              <a:t>(ב"ש) 12017-12-14 </a:t>
            </a:r>
            <a:r>
              <a:rPr lang="he-IL" b="1" dirty="0"/>
              <a:t>צדוק לוי </a:t>
            </a:r>
            <a:r>
              <a:rPr lang="he-IL" b="1" dirty="0" err="1"/>
              <a:t>פירסק</a:t>
            </a:r>
            <a:r>
              <a:rPr lang="he-IL" b="1" dirty="0"/>
              <a:t> נ' חברת קו צינור אילת אשקלון בע"מ ועו"ד 4 אח</a:t>
            </a:r>
            <a:r>
              <a:rPr lang="he-IL" b="1" dirty="0" smtClean="0"/>
              <a:t>'</a:t>
            </a:r>
          </a:p>
          <a:p>
            <a:r>
              <a:rPr lang="he-IL" dirty="0" smtClean="0"/>
              <a:t>ת"צ </a:t>
            </a:r>
            <a:r>
              <a:rPr lang="he-IL" dirty="0"/>
              <a:t>(ב"ש) 49319-12-14 </a:t>
            </a:r>
            <a:r>
              <a:rPr lang="he-IL" b="1" dirty="0"/>
              <a:t>צדוק לוי </a:t>
            </a:r>
            <a:r>
              <a:rPr lang="he-IL" b="1" dirty="0" err="1"/>
              <a:t>פירסק</a:t>
            </a:r>
            <a:r>
              <a:rPr lang="he-IL" b="1" dirty="0"/>
              <a:t> נ' חברת קו צינור אילת אשקלון בע"מ (</a:t>
            </a:r>
            <a:r>
              <a:rPr lang="he-IL" b="1" dirty="0" err="1"/>
              <a:t>קצא"א</a:t>
            </a:r>
            <a:r>
              <a:rPr lang="he-IL" b="1" dirty="0" smtClean="0"/>
              <a:t>) </a:t>
            </a:r>
          </a:p>
          <a:p>
            <a:r>
              <a:rPr lang="he-IL" dirty="0" smtClean="0"/>
              <a:t>רע"א </a:t>
            </a:r>
            <a:r>
              <a:rPr lang="he-IL" dirty="0"/>
              <a:t>6897/14 </a:t>
            </a:r>
            <a:r>
              <a:rPr lang="he-IL" b="1" dirty="0"/>
              <a:t>רדיו קול ברמה בע"מ נ' קולך - פורום נשים דתיות</a:t>
            </a:r>
            <a:endParaRPr lang="he-IL" b="1" dirty="0" smtClean="0"/>
          </a:p>
          <a:p>
            <a:endParaRPr lang="he-IL" dirty="0"/>
          </a:p>
        </p:txBody>
      </p:sp>
    </p:spTree>
    <p:extLst>
      <p:ext uri="{BB962C8B-B14F-4D97-AF65-F5344CB8AC3E}">
        <p14:creationId xmlns:p14="http://schemas.microsoft.com/office/powerpoint/2010/main" val="18777919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pPr marL="0" indent="0" algn="ctr">
              <a:buNone/>
            </a:pPr>
            <a:endParaRPr lang="he-IL" b="1" dirty="0" smtClean="0"/>
          </a:p>
          <a:p>
            <a:pPr marL="0" indent="0" algn="ctr">
              <a:buNone/>
            </a:pPr>
            <a:endParaRPr lang="he-IL" b="1" dirty="0"/>
          </a:p>
          <a:p>
            <a:pPr marL="0" indent="0" algn="ctr">
              <a:buNone/>
            </a:pPr>
            <a:r>
              <a:rPr lang="he-IL" b="1" dirty="0" smtClean="0"/>
              <a:t>לשאלות:</a:t>
            </a:r>
          </a:p>
          <a:p>
            <a:pPr marL="0" indent="0" algn="ctr">
              <a:buNone/>
            </a:pPr>
            <a:r>
              <a:rPr lang="en-US" dirty="0" smtClean="0">
                <a:hlinkClick r:id="rId2"/>
              </a:rPr>
              <a:t>asaf@asafplaw.co.il</a:t>
            </a:r>
            <a:r>
              <a:rPr lang="en-US" dirty="0" smtClean="0"/>
              <a:t> </a:t>
            </a:r>
            <a:endParaRPr lang="he-IL" dirty="0"/>
          </a:p>
        </p:txBody>
      </p:sp>
    </p:spTree>
    <p:extLst>
      <p:ext uri="{BB962C8B-B14F-4D97-AF65-F5344CB8AC3E}">
        <p14:creationId xmlns:p14="http://schemas.microsoft.com/office/powerpoint/2010/main" val="2680427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Narkisim" panose="020E0502050101010101" pitchFamily="34" charset="-79"/>
                <a:cs typeface="Narkisim" panose="020E0502050101010101" pitchFamily="34" charset="-79"/>
              </a:rPr>
              <a:t>המשך סעיף 8</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457200" y="1196752"/>
            <a:ext cx="8229600" cy="5256584"/>
          </a:xfrm>
        </p:spPr>
        <p:txBody>
          <a:bodyPr>
            <a:normAutofit fontScale="25000" lnSpcReduction="20000"/>
          </a:bodyPr>
          <a:lstStyle/>
          <a:p>
            <a:pPr marL="0" indent="0" algn="just">
              <a:spcBef>
                <a:spcPts val="360"/>
              </a:spcBef>
              <a:buNone/>
              <a:tabLst>
                <a:tab pos="396240" algn="l"/>
                <a:tab pos="648335" algn="l"/>
                <a:tab pos="935990" algn="l"/>
                <a:tab pos="1224280" algn="l"/>
                <a:tab pos="1511935" algn="l"/>
                <a:tab pos="3974465" algn="r"/>
              </a:tabLst>
            </a:pPr>
            <a:r>
              <a:rPr lang="he-IL" sz="7200" dirty="0" smtClean="0">
                <a:latin typeface="Times New Roman"/>
                <a:ea typeface="Times New Roman"/>
                <a:cs typeface="FrankRuehl"/>
              </a:rPr>
              <a:t>ׁׁ(ב</a:t>
            </a:r>
            <a:r>
              <a:rPr lang="he-IL" sz="7200" dirty="0">
                <a:latin typeface="Times New Roman"/>
                <a:ea typeface="Times New Roman"/>
                <a:cs typeface="FrankRuehl"/>
              </a:rPr>
              <a:t>)	 על אף הוראות סעיף קטן (א) –</a:t>
            </a:r>
            <a:endParaRPr lang="en-US" sz="7200" dirty="0">
              <a:latin typeface="Times New Roman"/>
              <a:ea typeface="Times New Roman"/>
            </a:endParaRPr>
          </a:p>
          <a:p>
            <a:pPr marL="305435" indent="0" algn="just">
              <a:spcBef>
                <a:spcPts val="360"/>
              </a:spcBef>
              <a:buNone/>
              <a:tabLst>
                <a:tab pos="396240" algn="l"/>
                <a:tab pos="648335" algn="l"/>
                <a:tab pos="935990" algn="l"/>
                <a:tab pos="1224280" algn="l"/>
                <a:tab pos="1511935" algn="l"/>
                <a:tab pos="3974465" algn="r"/>
              </a:tabLst>
            </a:pPr>
            <a:r>
              <a:rPr lang="he-IL" sz="7200" dirty="0">
                <a:latin typeface="Times New Roman"/>
                <a:ea typeface="Times New Roman"/>
                <a:cs typeface="FrankRuehl"/>
              </a:rPr>
              <a:t>(1)	הוגשה בקשה לאישור נגד המדינה, רשות מרשויותיה, רשות מקומית או תאגיד שהוקם על פי דין ושוכנע בית המשפט כי עצם ניהול ההליך כתובענה ייצוגית צפוי לגרום נזק חמור לציבור הנזקק לשירותיו של הנתבע או לציבור בכללותו לעומת התועלת הצפויה מניהולו בדרך זו לחברי הקבוצה ולציבור, </a:t>
            </a:r>
            <a:r>
              <a:rPr lang="he-IL" sz="7200" b="1" dirty="0">
                <a:latin typeface="Times New Roman"/>
                <a:ea typeface="Times New Roman"/>
                <a:cs typeface="FrankRuehl"/>
              </a:rPr>
              <a:t>ולא ניתן למנוע את הנזק בדרך של אישור בשינויים כאמור בסעיף 13, </a:t>
            </a:r>
            <a:r>
              <a:rPr lang="he-IL" sz="7200" dirty="0">
                <a:latin typeface="Times New Roman"/>
                <a:ea typeface="Times New Roman"/>
                <a:cs typeface="FrankRuehl"/>
              </a:rPr>
              <a:t>רשאי בית המשפט להתחשב בכך בבואו להחליט אם לאשר תובענה ייצוגית;</a:t>
            </a:r>
            <a:endParaRPr lang="en-US" sz="7200" dirty="0">
              <a:latin typeface="Times New Roman"/>
              <a:ea typeface="Times New Roman"/>
            </a:endParaRPr>
          </a:p>
          <a:p>
            <a:pPr marL="305435" indent="0" algn="just">
              <a:spcBef>
                <a:spcPts val="360"/>
              </a:spcBef>
              <a:buNone/>
              <a:tabLst>
                <a:tab pos="396240" algn="l"/>
                <a:tab pos="648335" algn="l"/>
                <a:tab pos="935990" algn="l"/>
                <a:tab pos="1224280" algn="l"/>
                <a:tab pos="1511935" algn="l"/>
                <a:tab pos="3974465" algn="r"/>
              </a:tabLst>
            </a:pPr>
            <a:r>
              <a:rPr lang="he-IL" sz="7200" dirty="0" smtClean="0">
                <a:latin typeface="Times New Roman"/>
                <a:ea typeface="Times New Roman"/>
                <a:cs typeface="FrankRuehl"/>
              </a:rPr>
              <a:t>(2)	 הוגשה </a:t>
            </a:r>
            <a:r>
              <a:rPr lang="he-IL" sz="7200" dirty="0">
                <a:latin typeface="Times New Roman"/>
                <a:ea typeface="Times New Roman"/>
                <a:cs typeface="FrankRuehl"/>
              </a:rPr>
              <a:t>בקשה לאישור נגד גוף המספק שירות חיוני לציבור, תאגיד בנקאי, בורסה, מסלקה או מבטח, ושוכנע בית המשפט כי עצם ניהול ההליך כתובענה ייצוגית צפוי לגרום נזק חמור לציבור הנזקק לשירותיו של הנתבע או לציבור בכללותו, כתוצאה מפגיעה ביציבותו הכלכלית של הנתבע, לעומת התועלת הצפויה מניהולו בדרך זו לחברי הקבוצה ולציבור, </a:t>
            </a:r>
            <a:r>
              <a:rPr lang="he-IL" sz="7200" b="1" dirty="0">
                <a:latin typeface="Times New Roman"/>
                <a:ea typeface="Times New Roman"/>
                <a:cs typeface="FrankRuehl"/>
              </a:rPr>
              <a:t>ולא ניתן למנוע את הנזק בדרך של אישור בשינויים </a:t>
            </a:r>
            <a:r>
              <a:rPr lang="he-IL" sz="7200" dirty="0">
                <a:latin typeface="Times New Roman"/>
                <a:ea typeface="Times New Roman"/>
                <a:cs typeface="FrankRuehl"/>
              </a:rPr>
              <a:t>כאמור בסעיף 13, רשאי בית המשפט להתחשב בכך בבואו להחליט אם לאשר תובענה ייצוגית</a:t>
            </a:r>
            <a:r>
              <a:rPr lang="he-IL" sz="7200" dirty="0" smtClean="0">
                <a:latin typeface="Times New Roman"/>
                <a:ea typeface="Times New Roman"/>
                <a:cs typeface="FrankRuehl"/>
              </a:rPr>
              <a:t>.</a:t>
            </a:r>
            <a:endParaRPr lang="he-IL" sz="7200" dirty="0" smtClean="0">
              <a:latin typeface="Times New Roman"/>
              <a:ea typeface="Times New Roman"/>
            </a:endParaRPr>
          </a:p>
          <a:p>
            <a:pPr marL="305435" indent="0" algn="just">
              <a:spcBef>
                <a:spcPts val="360"/>
              </a:spcBef>
              <a:buNone/>
              <a:tabLst>
                <a:tab pos="396240" algn="l"/>
                <a:tab pos="648335" algn="l"/>
                <a:tab pos="935990" algn="l"/>
                <a:tab pos="1224280" algn="l"/>
                <a:tab pos="1511935" algn="l"/>
                <a:tab pos="3974465" algn="r"/>
              </a:tabLst>
            </a:pPr>
            <a:r>
              <a:rPr lang="he-IL" sz="7200" dirty="0" smtClean="0">
                <a:latin typeface="Times New Roman"/>
                <a:ea typeface="Times New Roman"/>
                <a:cs typeface="FrankRuehl"/>
              </a:rPr>
              <a:t>(ג)	(1)	 בית המשפט </a:t>
            </a:r>
            <a:r>
              <a:rPr lang="he-IL" sz="7200" b="1" dirty="0" smtClean="0">
                <a:latin typeface="Times New Roman"/>
                <a:ea typeface="Times New Roman"/>
                <a:cs typeface="FrankRuehl"/>
              </a:rPr>
              <a:t>רשאי לאשר תובענה ייצוגית אף אם לא התקיימו התנאים האמורים בסעיף קטן (א)(3) או (4), </a:t>
            </a:r>
            <a:r>
              <a:rPr lang="he-IL" sz="7200" dirty="0" smtClean="0">
                <a:latin typeface="Times New Roman"/>
                <a:ea typeface="Times New Roman"/>
                <a:cs typeface="FrankRuehl"/>
              </a:rPr>
              <a:t>אם מצא כי ניתן להבטיח את קיומם של תנאים אלה בדרך של צירוף תובע מייצג או בא כוח מייצג או החלפתם, או בדרך אחרת; אישר בית המשפט תובענה ייצוגית בהתאם להוראות פסקה זו, </a:t>
            </a:r>
            <a:r>
              <a:rPr lang="he-IL" sz="7200" dirty="0" err="1" smtClean="0">
                <a:latin typeface="Times New Roman"/>
                <a:ea typeface="Times New Roman"/>
                <a:cs typeface="FrankRuehl"/>
              </a:rPr>
              <a:t>יתן</a:t>
            </a:r>
            <a:r>
              <a:rPr lang="he-IL" sz="7200" dirty="0" smtClean="0">
                <a:latin typeface="Times New Roman"/>
                <a:ea typeface="Times New Roman"/>
                <a:cs typeface="FrankRuehl"/>
              </a:rPr>
              <a:t> בהחלטתו הוראות לשם הבטחת ייצוג וניהול </a:t>
            </a:r>
            <a:r>
              <a:rPr lang="he-IL" sz="7200" dirty="0" err="1" smtClean="0">
                <a:latin typeface="Times New Roman"/>
                <a:ea typeface="Times New Roman"/>
                <a:cs typeface="FrankRuehl"/>
              </a:rPr>
              <a:t>ענינם</a:t>
            </a:r>
            <a:r>
              <a:rPr lang="he-IL" sz="7200" dirty="0" smtClean="0">
                <a:latin typeface="Times New Roman"/>
                <a:ea typeface="Times New Roman"/>
                <a:cs typeface="FrankRuehl"/>
              </a:rPr>
              <a:t> של חברי הקבוצה בדרך הולמת ובתום לב כאמור באותו סעיף קטן.</a:t>
            </a:r>
            <a:endParaRPr lang="en-US" sz="7200" dirty="0" smtClean="0">
              <a:latin typeface="Times New Roman"/>
              <a:ea typeface="Times New Roman"/>
            </a:endParaRPr>
          </a:p>
          <a:p>
            <a:pPr marL="305435" indent="0" algn="just">
              <a:spcBef>
                <a:spcPts val="360"/>
              </a:spcBef>
              <a:buNone/>
              <a:tabLst>
                <a:tab pos="396240" algn="l"/>
                <a:tab pos="648335" algn="l"/>
                <a:tab pos="935990" algn="l"/>
                <a:tab pos="1224280" algn="l"/>
                <a:tab pos="1511935" algn="l"/>
                <a:tab pos="3974465" algn="r"/>
              </a:tabLst>
            </a:pPr>
            <a:r>
              <a:rPr lang="he-IL" sz="7200" dirty="0" smtClean="0">
                <a:latin typeface="Times New Roman"/>
                <a:ea typeface="Times New Roman"/>
                <a:cs typeface="FrankRuehl"/>
              </a:rPr>
              <a:t>         (</a:t>
            </a:r>
            <a:r>
              <a:rPr lang="he-IL" sz="7200" dirty="0">
                <a:latin typeface="Times New Roman"/>
                <a:ea typeface="Times New Roman"/>
                <a:cs typeface="FrankRuehl"/>
              </a:rPr>
              <a:t>2)	</a:t>
            </a:r>
            <a:r>
              <a:rPr lang="he-IL" sz="7200" dirty="0" smtClean="0">
                <a:latin typeface="Times New Roman"/>
                <a:ea typeface="Times New Roman"/>
                <a:cs typeface="FrankRuehl"/>
              </a:rPr>
              <a:t> מצא </a:t>
            </a:r>
            <a:r>
              <a:rPr lang="he-IL" sz="7200" dirty="0">
                <a:latin typeface="Times New Roman"/>
                <a:ea typeface="Times New Roman"/>
                <a:cs typeface="FrankRuehl"/>
              </a:rPr>
              <a:t>בית המשפט כי התקיימו כל התנאים האמורים בסעיף קטן (א), </a:t>
            </a:r>
            <a:r>
              <a:rPr lang="he-IL" sz="7200" b="1" dirty="0">
                <a:latin typeface="Times New Roman"/>
                <a:ea typeface="Times New Roman"/>
                <a:cs typeface="FrankRuehl"/>
              </a:rPr>
              <a:t>ואולם לא מתקיימים לגבי המבקש </a:t>
            </a:r>
            <a:r>
              <a:rPr lang="he-IL" sz="7200" b="1" dirty="0" smtClean="0">
                <a:latin typeface="Times New Roman"/>
                <a:ea typeface="Times New Roman"/>
                <a:cs typeface="FrankRuehl"/>
              </a:rPr>
              <a:t>התנאים שבסעיף </a:t>
            </a:r>
            <a:r>
              <a:rPr lang="he-IL" sz="7200" b="1" dirty="0">
                <a:latin typeface="Times New Roman"/>
                <a:ea typeface="Times New Roman"/>
                <a:cs typeface="FrankRuehl"/>
              </a:rPr>
              <a:t>4(א)(1) עד (3), לפי </a:t>
            </a:r>
            <a:r>
              <a:rPr lang="he-IL" sz="7200" b="1" dirty="0" err="1">
                <a:latin typeface="Times New Roman"/>
                <a:ea typeface="Times New Roman"/>
                <a:cs typeface="FrankRuehl"/>
              </a:rPr>
              <a:t>הענין</a:t>
            </a:r>
            <a:r>
              <a:rPr lang="he-IL" sz="7200" dirty="0">
                <a:latin typeface="Times New Roman"/>
                <a:ea typeface="Times New Roman"/>
                <a:cs typeface="FrankRuehl"/>
              </a:rPr>
              <a:t>, יאשר בית המשפט את התובענה הייצוגית אך יורה בהחלטתו על החלפת </a:t>
            </a:r>
            <a:r>
              <a:rPr lang="he-IL" sz="7200" dirty="0" smtClean="0">
                <a:latin typeface="Times New Roman"/>
                <a:ea typeface="Times New Roman"/>
                <a:cs typeface="FrankRuehl"/>
              </a:rPr>
              <a:t>התובע </a:t>
            </a:r>
            <a:r>
              <a:rPr lang="en-US" sz="7200" dirty="0" smtClean="0">
                <a:latin typeface="Times New Roman"/>
                <a:ea typeface="Times New Roman"/>
                <a:cs typeface="FrankRuehl"/>
              </a:rPr>
              <a:t> </a:t>
            </a:r>
            <a:r>
              <a:rPr lang="he-IL" sz="7200" dirty="0" smtClean="0">
                <a:latin typeface="Times New Roman"/>
                <a:ea typeface="Times New Roman"/>
                <a:cs typeface="FrankRuehl"/>
              </a:rPr>
              <a:t>המייצג.</a:t>
            </a:r>
            <a:endParaRPr lang="he-IL" sz="7200" dirty="0">
              <a:latin typeface="Times New Roman"/>
              <a:ea typeface="Times New Roman"/>
              <a:cs typeface="FrankRuehl"/>
            </a:endParaRPr>
          </a:p>
          <a:p>
            <a:pPr marL="0" indent="0" algn="just">
              <a:spcBef>
                <a:spcPts val="360"/>
              </a:spcBef>
              <a:buNone/>
              <a:tabLst>
                <a:tab pos="396240" algn="l"/>
                <a:tab pos="648335" algn="l"/>
                <a:tab pos="935990" algn="l"/>
                <a:tab pos="1224280" algn="l"/>
                <a:tab pos="1511935" algn="l"/>
                <a:tab pos="3974465" algn="r"/>
              </a:tabLst>
            </a:pPr>
            <a:r>
              <a:rPr lang="he-IL" sz="7200" dirty="0">
                <a:latin typeface="Times New Roman"/>
                <a:ea typeface="Times New Roman"/>
                <a:cs typeface="FrankRuehl"/>
              </a:rPr>
              <a:t>(ד)	</a:t>
            </a:r>
            <a:r>
              <a:rPr lang="he-IL" sz="7200" dirty="0" smtClean="0">
                <a:latin typeface="Times New Roman"/>
                <a:ea typeface="Times New Roman"/>
                <a:cs typeface="FrankRuehl"/>
              </a:rPr>
              <a:t> החלטה </a:t>
            </a:r>
            <a:r>
              <a:rPr lang="he-IL" sz="7200" dirty="0">
                <a:latin typeface="Times New Roman"/>
                <a:ea typeface="Times New Roman"/>
                <a:cs typeface="FrankRuehl"/>
              </a:rPr>
              <a:t>לאשר תובענה ייצוגית לפי סעיף זה, ניתנת לערעור אם ניתנה רשות לכך בגוף ההחלטה או מאת בית המשפט שלערעור.</a:t>
            </a:r>
            <a:endParaRPr lang="en-US" sz="7200" dirty="0">
              <a:latin typeface="Times New Roman"/>
              <a:ea typeface="Times New Roman"/>
            </a:endParaRPr>
          </a:p>
          <a:p>
            <a:endParaRPr lang="he-IL" dirty="0"/>
          </a:p>
        </p:txBody>
      </p:sp>
    </p:spTree>
    <p:extLst>
      <p:ext uri="{BB962C8B-B14F-4D97-AF65-F5344CB8AC3E}">
        <p14:creationId xmlns:p14="http://schemas.microsoft.com/office/powerpoint/2010/main" val="4059571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Narkisim" panose="020E0502050101010101" pitchFamily="34" charset="-79"/>
                <a:cs typeface="Narkisim" panose="020E0502050101010101" pitchFamily="34" charset="-79"/>
              </a:rPr>
              <a:t>מה בוחנים?</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0" y="1600200"/>
            <a:ext cx="8964488" cy="4525963"/>
          </a:xfrm>
        </p:spPr>
        <p:txBody>
          <a:bodyPr/>
          <a:lstStyle/>
          <a:p>
            <a:r>
              <a:rPr lang="he-IL" sz="3000" dirty="0" smtClean="0"/>
              <a:t>קיום שאלות משותפות של עובדה ומשפט</a:t>
            </a:r>
          </a:p>
          <a:p>
            <a:pPr marL="0" indent="0">
              <a:buNone/>
            </a:pPr>
            <a:r>
              <a:rPr lang="he-IL" sz="3000" dirty="0" smtClean="0"/>
              <a:t>   </a:t>
            </a:r>
            <a:r>
              <a:rPr lang="he-IL" sz="3000" b="1" dirty="0" smtClean="0"/>
              <a:t>ואפשרות סבירה </a:t>
            </a:r>
            <a:r>
              <a:rPr lang="he-IL" sz="3000" dirty="0" smtClean="0"/>
              <a:t>שתוכרענה לטובת הקבוצה</a:t>
            </a:r>
          </a:p>
          <a:p>
            <a:pPr marL="0" indent="0">
              <a:buNone/>
            </a:pPr>
            <a:endParaRPr lang="he-IL" sz="1500" dirty="0" smtClean="0"/>
          </a:p>
          <a:p>
            <a:r>
              <a:rPr lang="he-IL" sz="3000" dirty="0" smtClean="0"/>
              <a:t>יעילות והוגנות [מונחי שסתום]</a:t>
            </a:r>
          </a:p>
          <a:p>
            <a:pPr marL="0" indent="0">
              <a:buNone/>
            </a:pPr>
            <a:endParaRPr lang="he-IL" sz="1500" dirty="0" smtClean="0"/>
          </a:p>
          <a:p>
            <a:r>
              <a:rPr lang="he-IL" sz="3000" dirty="0" smtClean="0">
                <a:effectLst/>
                <a:latin typeface="Times New Roman"/>
                <a:ea typeface="Times New Roman"/>
              </a:rPr>
              <a:t>יסוד סביר שעניינה של הקבוצה ייוצג וינוהל </a:t>
            </a:r>
            <a:r>
              <a:rPr lang="he-IL" sz="3000" b="1" dirty="0" smtClean="0">
                <a:effectLst/>
                <a:latin typeface="Times New Roman"/>
                <a:ea typeface="Times New Roman"/>
              </a:rPr>
              <a:t>בדרך הולמת</a:t>
            </a:r>
          </a:p>
          <a:p>
            <a:pPr marL="0" indent="0">
              <a:buNone/>
            </a:pPr>
            <a:endParaRPr lang="he-IL" sz="1500" b="1" dirty="0" smtClean="0">
              <a:effectLst/>
              <a:latin typeface="Times New Roman"/>
              <a:ea typeface="Times New Roman"/>
            </a:endParaRPr>
          </a:p>
          <a:p>
            <a:r>
              <a:rPr lang="he-IL" sz="3000" dirty="0" smtClean="0">
                <a:effectLst/>
                <a:latin typeface="Times New Roman"/>
                <a:ea typeface="Times New Roman"/>
              </a:rPr>
              <a:t>יסוד סביר שעניינה של הקבוצה ייוצג וינוהל </a:t>
            </a:r>
            <a:r>
              <a:rPr lang="he-IL" sz="3000" b="1" dirty="0" smtClean="0">
                <a:effectLst/>
                <a:latin typeface="Times New Roman"/>
                <a:ea typeface="Times New Roman"/>
              </a:rPr>
              <a:t>בתו"ל</a:t>
            </a:r>
          </a:p>
          <a:p>
            <a:endParaRPr lang="he-IL" dirty="0" smtClean="0"/>
          </a:p>
          <a:p>
            <a:endParaRPr lang="he-IL" dirty="0"/>
          </a:p>
        </p:txBody>
      </p:sp>
    </p:spTree>
    <p:extLst>
      <p:ext uri="{BB962C8B-B14F-4D97-AF65-F5344CB8AC3E}">
        <p14:creationId xmlns:p14="http://schemas.microsoft.com/office/powerpoint/2010/main" val="252870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Narkisim" panose="020E0502050101010101" pitchFamily="34" charset="-79"/>
                <a:cs typeface="Narkisim" panose="020E0502050101010101" pitchFamily="34" charset="-79"/>
              </a:rPr>
              <a:t>שאלות משותפות ואפשרות סבירה</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lnSpcReduction="10000"/>
          </a:bodyPr>
          <a:lstStyle/>
          <a:p>
            <a:pPr algn="just"/>
            <a:r>
              <a:rPr lang="he-IL" dirty="0" smtClean="0"/>
              <a:t>יש להראות קבוצה [סקר, תצהירים, </a:t>
            </a:r>
            <a:r>
              <a:rPr lang="he-IL" dirty="0" err="1" smtClean="0"/>
              <a:t>דוחו"ת</a:t>
            </a:r>
            <a:r>
              <a:rPr lang="he-IL" dirty="0" smtClean="0"/>
              <a:t>]</a:t>
            </a:r>
          </a:p>
          <a:p>
            <a:pPr algn="just"/>
            <a:r>
              <a:rPr lang="he-IL" dirty="0" smtClean="0"/>
              <a:t>אפשרות להראות שאלה משפטית משותפת</a:t>
            </a:r>
          </a:p>
          <a:p>
            <a:pPr algn="just"/>
            <a:r>
              <a:rPr lang="he-IL" dirty="0" smtClean="0"/>
              <a:t>אפשרות סבירה </a:t>
            </a:r>
            <a:r>
              <a:rPr lang="he-IL" b="1" dirty="0" smtClean="0"/>
              <a:t>הא ותו לא</a:t>
            </a:r>
          </a:p>
          <a:p>
            <a:pPr algn="just"/>
            <a:r>
              <a:rPr lang="he-IL" dirty="0" smtClean="0"/>
              <a:t>בשלב התובענה יהיה אפשר להביא ראיות נוספות</a:t>
            </a:r>
          </a:p>
          <a:p>
            <a:pPr algn="just"/>
            <a:r>
              <a:rPr lang="he-IL" dirty="0" err="1" smtClean="0"/>
              <a:t>חוו"ד</a:t>
            </a:r>
            <a:r>
              <a:rPr lang="he-IL" dirty="0" smtClean="0"/>
              <a:t> מומחה מספיק שתעסוק באפשרות סבירה</a:t>
            </a:r>
            <a:endParaRPr lang="en-US" dirty="0" smtClean="0"/>
          </a:p>
          <a:p>
            <a:pPr algn="just"/>
            <a:r>
              <a:rPr lang="he-IL" dirty="0" smtClean="0"/>
              <a:t>מה קורה במקרה שיש כמה חברות עם אותה עוולה או אותה שאלה משפטית?</a:t>
            </a:r>
          </a:p>
          <a:p>
            <a:pPr algn="just"/>
            <a:r>
              <a:rPr lang="he-IL" dirty="0" smtClean="0"/>
              <a:t>אפשרות לבחון את עילת האדם ו/או הארגון</a:t>
            </a:r>
          </a:p>
          <a:p>
            <a:endParaRPr lang="he-IL" dirty="0"/>
          </a:p>
        </p:txBody>
      </p:sp>
    </p:spTree>
    <p:extLst>
      <p:ext uri="{BB962C8B-B14F-4D97-AF65-F5344CB8AC3E}">
        <p14:creationId xmlns:p14="http://schemas.microsoft.com/office/powerpoint/2010/main" val="1364723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Narkisim" panose="020E0502050101010101" pitchFamily="34" charset="-79"/>
                <a:cs typeface="Narkisim" panose="020E0502050101010101" pitchFamily="34" charset="-79"/>
              </a:rPr>
              <a:t>יעילות והוגנות</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a:bodyPr>
          <a:lstStyle/>
          <a:p>
            <a:r>
              <a:rPr lang="he-IL" dirty="0" smtClean="0"/>
              <a:t>מי נתבע?</a:t>
            </a:r>
          </a:p>
          <a:p>
            <a:r>
              <a:rPr lang="he-IL" dirty="0" smtClean="0"/>
              <a:t>האם ניתן להגיע לתוצאה בדרך אחרת</a:t>
            </a:r>
          </a:p>
          <a:p>
            <a:r>
              <a:rPr lang="he-IL" dirty="0" smtClean="0"/>
              <a:t>התנהלות מקדימה</a:t>
            </a:r>
          </a:p>
          <a:p>
            <a:r>
              <a:rPr lang="he-IL" dirty="0" smtClean="0"/>
              <a:t>גודל הקבוצה ושמא גם סכום התביעה</a:t>
            </a:r>
          </a:p>
          <a:p>
            <a:r>
              <a:rPr lang="he-IL" dirty="0" smtClean="0"/>
              <a:t>הוגנות בניהול הליך מול נתבעת מסוימת</a:t>
            </a:r>
          </a:p>
          <a:p>
            <a:r>
              <a:rPr lang="he-IL" dirty="0" smtClean="0"/>
              <a:t>עמדת הרגולטור [סעיף 6 </a:t>
            </a:r>
            <a:r>
              <a:rPr lang="he-IL" dirty="0" err="1" smtClean="0"/>
              <a:t>לפקנ"ז</a:t>
            </a:r>
            <a:r>
              <a:rPr lang="he-IL" dirty="0" smtClean="0"/>
              <a:t>]</a:t>
            </a:r>
          </a:p>
          <a:p>
            <a:r>
              <a:rPr lang="he-IL" dirty="0" smtClean="0"/>
              <a:t>שיקול דעת רחב לבית משפט</a:t>
            </a:r>
          </a:p>
          <a:p>
            <a:endParaRPr lang="he-IL" dirty="0"/>
          </a:p>
        </p:txBody>
      </p:sp>
    </p:spTree>
    <p:extLst>
      <p:ext uri="{BB962C8B-B14F-4D97-AF65-F5344CB8AC3E}">
        <p14:creationId xmlns:p14="http://schemas.microsoft.com/office/powerpoint/2010/main" val="2834411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latin typeface="Narkisim" panose="020E0502050101010101" pitchFamily="34" charset="-79"/>
                <a:cs typeface="Narkisim" panose="020E0502050101010101" pitchFamily="34" charset="-79"/>
              </a:rPr>
              <a:t>בדרך הולמת ובתום לב</a:t>
            </a:r>
            <a:endParaRPr lang="he-IL" b="1"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457200" y="1268760"/>
            <a:ext cx="8229600" cy="5328592"/>
          </a:xfrm>
        </p:spPr>
        <p:txBody>
          <a:bodyPr>
            <a:normAutofit fontScale="25000" lnSpcReduction="20000"/>
          </a:bodyPr>
          <a:lstStyle/>
          <a:p>
            <a:pPr marL="0" indent="0">
              <a:buNone/>
            </a:pPr>
            <a:r>
              <a:rPr lang="he-IL" sz="12000" b="1" dirty="0" smtClean="0"/>
              <a:t>בדרך הולמת</a:t>
            </a:r>
          </a:p>
          <a:p>
            <a:r>
              <a:rPr lang="he-IL" sz="10400" dirty="0" smtClean="0"/>
              <a:t>צורת הבקשה </a:t>
            </a:r>
          </a:p>
          <a:p>
            <a:r>
              <a:rPr lang="he-IL" sz="10400" dirty="0" smtClean="0"/>
              <a:t>ראיות </a:t>
            </a:r>
          </a:p>
          <a:p>
            <a:r>
              <a:rPr lang="he-IL" sz="10400" dirty="0"/>
              <a:t>ניסיון מקצועי האם להותיר רק למנוסים? [צירוף ב"כ]</a:t>
            </a:r>
          </a:p>
          <a:p>
            <a:pPr lvl="0" algn="just"/>
            <a:r>
              <a:rPr lang="he-IL" sz="10400" dirty="0" smtClean="0">
                <a:solidFill>
                  <a:prstClr val="black"/>
                </a:solidFill>
              </a:rPr>
              <a:t>בש"א </a:t>
            </a:r>
            <a:r>
              <a:rPr lang="he-IL" sz="10400" dirty="0">
                <a:solidFill>
                  <a:prstClr val="black"/>
                </a:solidFill>
              </a:rPr>
              <a:t>11905/06 (א' 846/06) בארי נ' אלסינט בע"מ ואח': "</a:t>
            </a:r>
            <a:r>
              <a:rPr lang="he-IL" sz="10400" b="1" dirty="0">
                <a:solidFill>
                  <a:prstClr val="black"/>
                </a:solidFill>
              </a:rPr>
              <a:t>אף </a:t>
            </a:r>
            <a:r>
              <a:rPr lang="he-IL" sz="10400" b="1" dirty="0" smtClean="0">
                <a:solidFill>
                  <a:prstClr val="black"/>
                </a:solidFill>
              </a:rPr>
              <a:t>אם הבקשה </a:t>
            </a:r>
            <a:r>
              <a:rPr lang="he-IL" sz="10400" b="1" dirty="0">
                <a:solidFill>
                  <a:prstClr val="black"/>
                </a:solidFill>
              </a:rPr>
              <a:t>מעלה שאלות נכבדות של עובדה ומשפט יש </a:t>
            </a:r>
            <a:r>
              <a:rPr lang="he-IL" sz="10400" b="1" dirty="0" err="1">
                <a:solidFill>
                  <a:prstClr val="black"/>
                </a:solidFill>
              </a:rPr>
              <a:t>למוחקה</a:t>
            </a:r>
            <a:r>
              <a:rPr lang="he-IL" sz="10400" b="1" dirty="0">
                <a:solidFill>
                  <a:prstClr val="black"/>
                </a:solidFill>
              </a:rPr>
              <a:t> היות והמבקש חסר יכולת לנהל את התביעה".</a:t>
            </a:r>
          </a:p>
          <a:p>
            <a:endParaRPr lang="he-IL" dirty="0" smtClean="0"/>
          </a:p>
          <a:p>
            <a:endParaRPr lang="he-IL" dirty="0" smtClean="0"/>
          </a:p>
          <a:p>
            <a:pPr marL="0" indent="0">
              <a:buNone/>
            </a:pPr>
            <a:r>
              <a:rPr lang="he-IL" sz="12000" b="1" dirty="0" smtClean="0"/>
              <a:t>תום לב</a:t>
            </a:r>
            <a:endParaRPr lang="he-IL" sz="12000" b="1" dirty="0"/>
          </a:p>
          <a:p>
            <a:r>
              <a:rPr lang="he-IL" sz="10000" dirty="0" smtClean="0"/>
              <a:t>סיבת הגשת התביעה </a:t>
            </a:r>
          </a:p>
          <a:p>
            <a:r>
              <a:rPr lang="he-IL" sz="10000" dirty="0" smtClean="0"/>
              <a:t>מתחרה עסקי?</a:t>
            </a:r>
          </a:p>
          <a:p>
            <a:r>
              <a:rPr lang="he-IL" sz="10000" dirty="0" smtClean="0"/>
              <a:t>פנייה מוקדמת</a:t>
            </a:r>
          </a:p>
          <a:p>
            <a:r>
              <a:rPr lang="he-IL" sz="10000" dirty="0" smtClean="0"/>
              <a:t>תובע סדרתי?</a:t>
            </a:r>
          </a:p>
          <a:p>
            <a:r>
              <a:rPr lang="he-IL" sz="10000" dirty="0" smtClean="0"/>
              <a:t>תובע וב"כ באין כאחד?</a:t>
            </a:r>
          </a:p>
          <a:p>
            <a:pPr marL="0" indent="0">
              <a:buNone/>
            </a:pPr>
            <a:r>
              <a:rPr lang="he-IL" dirty="0" smtClean="0"/>
              <a:t> </a:t>
            </a:r>
            <a:endParaRPr lang="en-US" dirty="0" smtClean="0"/>
          </a:p>
          <a:p>
            <a:endParaRPr lang="he-IL" dirty="0" smtClean="0"/>
          </a:p>
        </p:txBody>
      </p:sp>
    </p:spTree>
    <p:extLst>
      <p:ext uri="{BB962C8B-B14F-4D97-AF65-F5344CB8AC3E}">
        <p14:creationId xmlns:p14="http://schemas.microsoft.com/office/powerpoint/2010/main" val="1101519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67544" y="548680"/>
            <a:ext cx="8229600" cy="5760640"/>
          </a:xfrm>
        </p:spPr>
        <p:txBody>
          <a:bodyPr>
            <a:normAutofit fontScale="25000" lnSpcReduction="20000"/>
          </a:bodyPr>
          <a:lstStyle/>
          <a:p>
            <a:pPr marL="0" indent="0" algn="just">
              <a:buNone/>
            </a:pPr>
            <a:r>
              <a:rPr lang="he-IL" sz="6400" dirty="0"/>
              <a:t>מט.	שני התנאים הנוספים לאישורה של תובענה כייצוגית, המנויים בסעיף 8(א)(3) ובסעיף 8(א)(4) של </a:t>
            </a:r>
            <a:r>
              <a:rPr lang="he-IL" sz="6400" u="sng" dirty="0">
                <a:hlinkClick r:id="rId2"/>
              </a:rPr>
              <a:t>חוק תובענות ייצוגיות</a:t>
            </a:r>
            <a:r>
              <a:rPr lang="he-IL" sz="6400" dirty="0" smtClean="0"/>
              <a:t>, דורשים </a:t>
            </a:r>
            <a:r>
              <a:rPr lang="he-IL" sz="6400" dirty="0"/>
              <a:t>כי המבקשים יצביעו על כך ש"</a:t>
            </a:r>
            <a:r>
              <a:rPr lang="he-IL" sz="6400" b="1" dirty="0"/>
              <a:t>קיים יסוד סביר להניח כי עניינם של כלל חברי הקבוצה ייוצג וינוהל בדרך הולמת</a:t>
            </a:r>
            <a:r>
              <a:rPr lang="he-IL" sz="6400" dirty="0"/>
              <a:t>" וכן ש</a:t>
            </a:r>
            <a:r>
              <a:rPr lang="he-IL" sz="6400" b="1" dirty="0"/>
              <a:t>"קיים יסוד סביר להניח כי עניינם של כלל חברי הקבוצה ייוצג וינוהל בתום לב"</a:t>
            </a:r>
            <a:r>
              <a:rPr lang="he-IL" sz="6400" dirty="0"/>
              <a:t>. בעניין תנאים אלה, כתב פרופ' א. </a:t>
            </a:r>
            <a:r>
              <a:rPr lang="he-IL" sz="6400" dirty="0" err="1"/>
              <a:t>קלמנט</a:t>
            </a:r>
            <a:r>
              <a:rPr lang="he-IL" sz="6400" dirty="0"/>
              <a:t> במאמרו (שם, בעמ' 148-147):</a:t>
            </a:r>
            <a:endParaRPr lang="en-US" sz="6400" dirty="0"/>
          </a:p>
          <a:p>
            <a:pPr marL="0" indent="0" algn="just">
              <a:buNone/>
            </a:pPr>
            <a:r>
              <a:rPr lang="he-IL" sz="6400" b="1" dirty="0"/>
              <a:t>”ייצוג הולם: עורכת הדין נדרשת להראות שיש לה הכישורים הנדרשים לניהול התובענה הייצוגית באופן שישרת נאמנה את עניינם של חברי הקבוצה המיוצגת. עם זאת, יש להדגיש שבית המשפט צריך לוודא שעורכת הדין המבקשת לייצג את הקבוצה עומדת בתנאי הסף הנדרשים, ואין הוא צריך לפסול אותה מלייצג רק משום שיש עורכי דין טובים או מנוסים ממנה. אף שבית המשפט יכול להחליף את עורכת הדין באחרת, עליו להיזהר מלפסול ביד קלה מדי עורכי דין אשר טורחים ומגישים את התובענה הייצוגית. ניסיון עבר בניהול תובענות בהיקף דומה ותוצאותיהן של תביעות אלו, יכולים ודאי להילקח בחשבון כאשר נבחנת דרישת הייצוג ההולם, אולם אין לקבוע שניסיון כאמור הנו תנאי הכרחי לייצוג ושהיעדרו פוסל את עורכת הדין מלייצג בתובענה...</a:t>
            </a:r>
            <a:endParaRPr lang="en-US" sz="6400" dirty="0"/>
          </a:p>
          <a:p>
            <a:pPr marL="0" indent="0" algn="just">
              <a:buNone/>
            </a:pPr>
            <a:r>
              <a:rPr lang="he-IL" sz="6400" b="1" dirty="0"/>
              <a:t>דרישה שעורכת הדין תוכיח ניסיון קודם בניהול תובענות ייצוגיות, תביא לפגיעה בתחרות ובתמריצי היזמות לעורכי הדין בתחום זה, ולריכוז מספר גדול של תובענות ייצוגיות בידי מספר קטן של משרדי עורכי דין. גם תוצאה זו אינה רצויה, שכן היא עלולה לגרום לכך שאותם משרדים ישקלו שיקולים ארוכי טווח שנוגעים ליחסיהם עם השחקנים החוזרים בצד שמנגד - עורכי הדין והנתבעים - וזאת על חשבון הקבוצה המיוצגת בתביעה. “</a:t>
            </a:r>
            <a:endParaRPr lang="en-US" sz="6400" dirty="0"/>
          </a:p>
          <a:p>
            <a:pPr marL="0" indent="0" algn="just">
              <a:buNone/>
            </a:pPr>
            <a:r>
              <a:rPr lang="he-IL" sz="6400" dirty="0" smtClean="0"/>
              <a:t>לא </a:t>
            </a:r>
            <a:r>
              <a:rPr lang="he-IL" sz="6400" dirty="0"/>
              <a:t>שוכנעתי מטענות המשיבות כי אין בידיהם של המבקשים ובאי כוחם לייצג ולנהל את התובענה בדרך הולמת. זאת ועוד, פרופ' א. </a:t>
            </a:r>
            <a:r>
              <a:rPr lang="he-IL" sz="6400" dirty="0" err="1"/>
              <a:t>קלמנט</a:t>
            </a:r>
            <a:r>
              <a:rPr lang="he-IL" sz="6400" dirty="0"/>
              <a:t> הביע עמדה במאמרו כי הנטל להוכיח טענה בדבר חוסר תום ליבו של המבקש את אישורה של תובענה כייצוגית מוטל על המשיב ולא על המבקש (שם, בעמ' 150-149):</a:t>
            </a:r>
            <a:endParaRPr lang="en-US" sz="6400" dirty="0"/>
          </a:p>
          <a:p>
            <a:pPr marL="0" indent="0" algn="just">
              <a:buNone/>
            </a:pPr>
            <a:r>
              <a:rPr lang="he-IL" sz="6400" b="1" dirty="0"/>
              <a:t>”יש להדגיש שנטל ההוכחה לטענה מסוג זה רובץ על הטוען אותה, בניגוד לתנאים לאישור התובענה </a:t>
            </a:r>
            <a:r>
              <a:rPr lang="he-IL" sz="6400" b="1" dirty="0" err="1"/>
              <a:t>כייצוגית,שהנטל</a:t>
            </a:r>
            <a:r>
              <a:rPr lang="he-IL" sz="6400" b="1" dirty="0"/>
              <a:t> </a:t>
            </a:r>
            <a:r>
              <a:rPr lang="he-IL" sz="6400" b="1" dirty="0" err="1"/>
              <a:t>להוכיחם</a:t>
            </a:r>
            <a:r>
              <a:rPr lang="he-IL" sz="6400" b="1" dirty="0"/>
              <a:t> מוטל, ככלל, על המבקש. לפיכך כאשר טוען הנתבע שמניעיו של התובע מעידים על חוסר תום לב, עליו מוטל לשכנע את בית המשפט בטענה זו ולהצביע על כך שמן הראוי לפסול את אותו התובע מלייצג את הקבוצה בתובענה הייצוגית מטעם זה.“</a:t>
            </a:r>
            <a:endParaRPr lang="en-US" sz="6400" dirty="0"/>
          </a:p>
          <a:p>
            <a:pPr marL="0" indent="0">
              <a:buNone/>
            </a:pPr>
            <a:endParaRPr lang="he-IL" dirty="0" smtClean="0"/>
          </a:p>
          <a:p>
            <a:pPr marL="0" indent="0" algn="ctr">
              <a:buNone/>
            </a:pPr>
            <a:r>
              <a:rPr lang="he-IL" sz="7200" dirty="0" smtClean="0"/>
              <a:t>ת"צ </a:t>
            </a:r>
            <a:r>
              <a:rPr lang="he-IL" sz="7200" dirty="0"/>
              <a:t>(חי') 38449-04-11</a:t>
            </a:r>
            <a:r>
              <a:rPr lang="he-IL" sz="7200" b="1" dirty="0"/>
              <a:t>‏ </a:t>
            </a:r>
            <a:r>
              <a:rPr lang="he-IL" sz="7200" b="1" dirty="0" smtClean="0"/>
              <a:t> </a:t>
            </a:r>
            <a:r>
              <a:rPr lang="he-IL" sz="7200" b="1" dirty="0"/>
              <a:t>שטיין טל נ' </a:t>
            </a:r>
            <a:r>
              <a:rPr lang="he-IL" sz="7200" b="1" dirty="0" err="1"/>
              <a:t>יוניליוור</a:t>
            </a:r>
            <a:r>
              <a:rPr lang="he-IL" sz="7200" b="1" dirty="0"/>
              <a:t> ישראל מזון בע"מ</a:t>
            </a:r>
            <a:endParaRPr lang="he-IL" sz="7200" dirty="0"/>
          </a:p>
        </p:txBody>
      </p:sp>
    </p:spTree>
    <p:extLst>
      <p:ext uri="{BB962C8B-B14F-4D97-AF65-F5344CB8AC3E}">
        <p14:creationId xmlns:p14="http://schemas.microsoft.com/office/powerpoint/2010/main" val="1400771778"/>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7011</TotalTime>
  <Words>4418</Words>
  <Application>Microsoft Office PowerPoint</Application>
  <PresentationFormat>‫הצגה על המסך (4:3)</PresentationFormat>
  <Paragraphs>266</Paragraphs>
  <Slides>38</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3</vt:i4>
      </vt:variant>
      <vt:variant>
        <vt:lpstr>כותרות שקופיות</vt:lpstr>
      </vt:variant>
      <vt:variant>
        <vt:i4>38</vt:i4>
      </vt:variant>
    </vt:vector>
  </HeadingPairs>
  <TitlesOfParts>
    <vt:vector size="46" baseType="lpstr">
      <vt:lpstr>Arial</vt:lpstr>
      <vt:lpstr>Calibri</vt:lpstr>
      <vt:lpstr>FrankRuehl</vt:lpstr>
      <vt:lpstr>Narkisim</vt:lpstr>
      <vt:lpstr>Times New Roman</vt:lpstr>
      <vt:lpstr>ערכת נושא Office</vt:lpstr>
      <vt:lpstr>1_ערכת נושא Office</vt:lpstr>
      <vt:lpstr>2_ערכת נושא Office</vt:lpstr>
      <vt:lpstr>מצגת של PowerPoint‏</vt:lpstr>
      <vt:lpstr>נושאים לדיון</vt:lpstr>
      <vt:lpstr>סעיף 8 לחוק</vt:lpstr>
      <vt:lpstr>המשך סעיף 8</vt:lpstr>
      <vt:lpstr>מה בוחנים?</vt:lpstr>
      <vt:lpstr>שאלות משותפות ואפשרות סבירה</vt:lpstr>
      <vt:lpstr>יעילות והוגנות</vt:lpstr>
      <vt:lpstr>בדרך הולמת ובתום לב</vt:lpstr>
      <vt:lpstr>מצגת של PowerPoint‏</vt:lpstr>
      <vt:lpstr>המשך תום לב / ייצוג הולם</vt:lpstr>
      <vt:lpstr>רע"א 4253/14 יוגב חלפון נ' שמן</vt:lpstr>
      <vt:lpstr>תיקון בקשה לאישור אמות המידה: </vt:lpstr>
      <vt:lpstr>תקנות תובענות ייצוגיות</vt:lpstr>
      <vt:lpstr>המשך</vt:lpstr>
      <vt:lpstr>הוכחת הנזק בשלב הבקשה?</vt:lpstr>
      <vt:lpstr>גילוי מסמכים: (סעיף 4ב לתקנות ת"י) </vt:lpstr>
      <vt:lpstr>גילוי מסמכים בשלב הבקשה: (סעיף 4ב לתקנות ת"י) </vt:lpstr>
      <vt:lpstr>ת"צ 11255-07-10 פינק נ' בזק החברה הישראלית לתקשורת בע"מ </vt:lpstr>
      <vt:lpstr>Vs </vt:lpstr>
      <vt:lpstr>כב' השופט גרוניס ברע"א 8761/09 סלקום ישראל בע"מ נ' טל פתאל</vt:lpstr>
      <vt:lpstr>רע"א 2128/09 הפניקס נ' עמוסי </vt:lpstr>
      <vt:lpstr>בר"ם 4303/12 אינסלר נ' המוא"ז עמק חפר כב' השופט פוגלמן</vt:lpstr>
      <vt:lpstr> כב' הש' דפנה ברק ארז ברע"א 3489/09 מגדל חברה לביטוח בע"מ נ' חברת צפוי מתכות עמק זבולון בע"מ </vt:lpstr>
      <vt:lpstr>סוף דבר (רע"א 3489/09 מגדל חברה לביטוח בע"מ נ' חברת צפוי מתכות עמק זבולון בע"מ) </vt:lpstr>
      <vt:lpstr>דברי כב' השופט פוגלמן (רע"א 3489/09 מגדל חברה לביטוח בע"מ נ' חברת צפוי מתכות עמק זבולון בע"מ)</vt:lpstr>
      <vt:lpstr>המשך דברי הש' פוגלמן (רע"א 3489/09 מגדל חברה לביטוח בע"מ נ' חברת צפוי מתכות עמק זבולון בע"מ)</vt:lpstr>
      <vt:lpstr>החלפת תובע</vt:lpstr>
      <vt:lpstr>פניה מוקדמת</vt:lpstr>
      <vt:lpstr>איחוד תביעות</vt:lpstr>
      <vt:lpstr>סעד של צו – וגוף ציבורי</vt:lpstr>
      <vt:lpstr>מצגת של PowerPoint‏</vt:lpstr>
      <vt:lpstr>סילוק על הסף ובר"ע</vt:lpstr>
      <vt:lpstr>ס' 17 לחוק </vt:lpstr>
      <vt:lpstr>יחסי עו"ד - לקוח</vt:lpstr>
      <vt:lpstr>עו"ד כלקוח ותובע ת"צ (ת"א) 2728-07‏‏ עו"ד צבי שילה נ' ספרינט מוטורס בע"מ</vt:lpstr>
      <vt:lpstr>פסיקה</vt:lpstr>
      <vt:lpstr>פסקי דין והחלטות שהוזכרו בהרצאה הקודמת</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הליכים מיוחדים בתובענות ייצוגיות</dc:title>
  <dc:creator>Asaf</dc:creator>
  <cp:lastModifiedBy>HP</cp:lastModifiedBy>
  <cp:revision>55</cp:revision>
  <cp:lastPrinted>2013-02-28T07:40:30Z</cp:lastPrinted>
  <dcterms:created xsi:type="dcterms:W3CDTF">2013-02-26T13:23:02Z</dcterms:created>
  <dcterms:modified xsi:type="dcterms:W3CDTF">2019-07-04T13:58:50Z</dcterms:modified>
</cp:coreProperties>
</file>